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95" r:id="rId5"/>
    <p:sldId id="291" r:id="rId6"/>
    <p:sldId id="288" r:id="rId7"/>
    <p:sldId id="310" r:id="rId8"/>
    <p:sldId id="287" r:id="rId9"/>
    <p:sldId id="312" r:id="rId10"/>
    <p:sldId id="311" r:id="rId11"/>
    <p:sldId id="297" r:id="rId12"/>
    <p:sldId id="298" r:id="rId13"/>
    <p:sldId id="300" r:id="rId14"/>
    <p:sldId id="303" r:id="rId15"/>
    <p:sldId id="304" r:id="rId16"/>
    <p:sldId id="302" r:id="rId17"/>
    <p:sldId id="305" r:id="rId18"/>
    <p:sldId id="307" r:id="rId19"/>
    <p:sldId id="306" r:id="rId20"/>
    <p:sldId id="308" r:id="rId21"/>
    <p:sldId id="296" r:id="rId22"/>
  </p:sldIdLst>
  <p:sldSz cx="12192000" cy="6858000"/>
  <p:notesSz cx="9872663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 Raper" initials="CR" lastIdx="12" clrIdx="0">
    <p:extLst>
      <p:ext uri="{19B8F6BF-5375-455C-9EA6-DF929625EA0E}">
        <p15:presenceInfo xmlns:p15="http://schemas.microsoft.com/office/powerpoint/2012/main" userId="S-1-5-21-1721533085-2572167319-4102541186-1816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4" autoAdjust="0"/>
    <p:restoredTop sz="94660"/>
  </p:normalViewPr>
  <p:slideViewPr>
    <p:cSldViewPr snapToGrid="0">
      <p:cViewPr varScale="1">
        <p:scale>
          <a:sx n="68" d="100"/>
          <a:sy n="68" d="100"/>
        </p:scale>
        <p:origin x="9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13C2DA-EB66-4568-B2DB-56BEC1F89B34}" type="doc">
      <dgm:prSet loTypeId="urn:microsoft.com/office/officeart/2005/8/layout/hierarchy3" loCatId="hierarchy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2CC9575-85B7-44FE-8256-C0647D19C609}">
      <dgm:prSet/>
      <dgm:spPr/>
      <dgm:t>
        <a:bodyPr/>
        <a:lstStyle/>
        <a:p>
          <a:r>
            <a:rPr lang="en-AU" dirty="0"/>
            <a:t>Data availability and quality</a:t>
          </a:r>
          <a:endParaRPr lang="en-US" dirty="0"/>
        </a:p>
      </dgm:t>
    </dgm:pt>
    <dgm:pt modelId="{701F9426-A976-473A-9EDC-908D6F933232}" type="parTrans" cxnId="{911E8CBC-17E7-443C-A8B6-09A496491D54}">
      <dgm:prSet/>
      <dgm:spPr/>
      <dgm:t>
        <a:bodyPr/>
        <a:lstStyle/>
        <a:p>
          <a:endParaRPr lang="en-US"/>
        </a:p>
      </dgm:t>
    </dgm:pt>
    <dgm:pt modelId="{DD17A4AF-B1E8-4CCB-95A7-CBD31AF682CE}" type="sibTrans" cxnId="{911E8CBC-17E7-443C-A8B6-09A496491D54}">
      <dgm:prSet/>
      <dgm:spPr/>
      <dgm:t>
        <a:bodyPr/>
        <a:lstStyle/>
        <a:p>
          <a:endParaRPr lang="en-US"/>
        </a:p>
      </dgm:t>
    </dgm:pt>
    <dgm:pt modelId="{EC747EE9-884B-4DF7-9B9E-430EAE9A714D}">
      <dgm:prSet/>
      <dgm:spPr/>
      <dgm:t>
        <a:bodyPr/>
        <a:lstStyle/>
        <a:p>
          <a:r>
            <a:rPr lang="en-AU"/>
            <a:t>Confounding due to no randomisation</a:t>
          </a:r>
          <a:endParaRPr lang="en-US"/>
        </a:p>
      </dgm:t>
    </dgm:pt>
    <dgm:pt modelId="{7549BE15-3E18-4E9F-95D9-9E0AE68AED1D}" type="parTrans" cxnId="{D0D5A995-C318-44C8-82DC-3DA259972646}">
      <dgm:prSet/>
      <dgm:spPr/>
      <dgm:t>
        <a:bodyPr/>
        <a:lstStyle/>
        <a:p>
          <a:endParaRPr lang="en-US"/>
        </a:p>
      </dgm:t>
    </dgm:pt>
    <dgm:pt modelId="{B97D1A97-E697-4D6B-BBEB-C2AED630C6CF}" type="sibTrans" cxnId="{D0D5A995-C318-44C8-82DC-3DA259972646}">
      <dgm:prSet/>
      <dgm:spPr/>
      <dgm:t>
        <a:bodyPr/>
        <a:lstStyle/>
        <a:p>
          <a:endParaRPr lang="en-US"/>
        </a:p>
      </dgm:t>
    </dgm:pt>
    <dgm:pt modelId="{C10FFEE6-C14F-4417-8EF0-46FC42CA0F5F}" type="pres">
      <dgm:prSet presAssocID="{4713C2DA-EB66-4568-B2DB-56BEC1F89B3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AE95736-9465-472D-AEC3-2184C00EFFEA}" type="pres">
      <dgm:prSet presAssocID="{D2CC9575-85B7-44FE-8256-C0647D19C609}" presName="root" presStyleCnt="0"/>
      <dgm:spPr/>
    </dgm:pt>
    <dgm:pt modelId="{88BD7431-5D95-4E1C-B741-957D9D0001AF}" type="pres">
      <dgm:prSet presAssocID="{D2CC9575-85B7-44FE-8256-C0647D19C609}" presName="rootComposite" presStyleCnt="0"/>
      <dgm:spPr/>
    </dgm:pt>
    <dgm:pt modelId="{86EA82DF-D248-40B6-9E68-E5555C9943DA}" type="pres">
      <dgm:prSet presAssocID="{D2CC9575-85B7-44FE-8256-C0647D19C609}" presName="rootText" presStyleLbl="node1" presStyleIdx="0" presStyleCnt="2"/>
      <dgm:spPr/>
    </dgm:pt>
    <dgm:pt modelId="{B6F5F5C1-D7C7-4260-BF92-F1B324725923}" type="pres">
      <dgm:prSet presAssocID="{D2CC9575-85B7-44FE-8256-C0647D19C609}" presName="rootConnector" presStyleLbl="node1" presStyleIdx="0" presStyleCnt="2"/>
      <dgm:spPr/>
    </dgm:pt>
    <dgm:pt modelId="{84FB68DC-55D5-44E8-9999-A7DEFC92FAC7}" type="pres">
      <dgm:prSet presAssocID="{D2CC9575-85B7-44FE-8256-C0647D19C609}" presName="childShape" presStyleCnt="0"/>
      <dgm:spPr/>
    </dgm:pt>
    <dgm:pt modelId="{055C7B68-6A6C-4D2F-82A7-33E7D6DC9D4A}" type="pres">
      <dgm:prSet presAssocID="{EC747EE9-884B-4DF7-9B9E-430EAE9A714D}" presName="root" presStyleCnt="0"/>
      <dgm:spPr/>
    </dgm:pt>
    <dgm:pt modelId="{9B77260E-FDF6-48AB-8A8C-D508875C5924}" type="pres">
      <dgm:prSet presAssocID="{EC747EE9-884B-4DF7-9B9E-430EAE9A714D}" presName="rootComposite" presStyleCnt="0"/>
      <dgm:spPr/>
    </dgm:pt>
    <dgm:pt modelId="{AA26E31F-69DA-4523-B44C-04007F462CE5}" type="pres">
      <dgm:prSet presAssocID="{EC747EE9-884B-4DF7-9B9E-430EAE9A714D}" presName="rootText" presStyleLbl="node1" presStyleIdx="1" presStyleCnt="2"/>
      <dgm:spPr/>
    </dgm:pt>
    <dgm:pt modelId="{F90FFCAF-BDD8-4CFC-BCC1-54E8BD2AFB0A}" type="pres">
      <dgm:prSet presAssocID="{EC747EE9-884B-4DF7-9B9E-430EAE9A714D}" presName="rootConnector" presStyleLbl="node1" presStyleIdx="1" presStyleCnt="2"/>
      <dgm:spPr/>
    </dgm:pt>
    <dgm:pt modelId="{BD09E36C-A48E-4B55-9231-5AAC7A8FEE66}" type="pres">
      <dgm:prSet presAssocID="{EC747EE9-884B-4DF7-9B9E-430EAE9A714D}" presName="childShape" presStyleCnt="0"/>
      <dgm:spPr/>
    </dgm:pt>
  </dgm:ptLst>
  <dgm:cxnLst>
    <dgm:cxn modelId="{05FF3207-E09D-4C2C-AB22-E57CAFFB2C5C}" type="presOf" srcId="{EC747EE9-884B-4DF7-9B9E-430EAE9A714D}" destId="{AA26E31F-69DA-4523-B44C-04007F462CE5}" srcOrd="0" destOrd="0" presId="urn:microsoft.com/office/officeart/2005/8/layout/hierarchy3"/>
    <dgm:cxn modelId="{5C397D39-9A6C-4A94-989A-386144EA5254}" type="presOf" srcId="{D2CC9575-85B7-44FE-8256-C0647D19C609}" destId="{B6F5F5C1-D7C7-4260-BF92-F1B324725923}" srcOrd="1" destOrd="0" presId="urn:microsoft.com/office/officeart/2005/8/layout/hierarchy3"/>
    <dgm:cxn modelId="{05A91276-ACC2-4941-9139-5FB67689DA52}" type="presOf" srcId="{D2CC9575-85B7-44FE-8256-C0647D19C609}" destId="{86EA82DF-D248-40B6-9E68-E5555C9943DA}" srcOrd="0" destOrd="0" presId="urn:microsoft.com/office/officeart/2005/8/layout/hierarchy3"/>
    <dgm:cxn modelId="{D0D5A995-C318-44C8-82DC-3DA259972646}" srcId="{4713C2DA-EB66-4568-B2DB-56BEC1F89B34}" destId="{EC747EE9-884B-4DF7-9B9E-430EAE9A714D}" srcOrd="1" destOrd="0" parTransId="{7549BE15-3E18-4E9F-95D9-9E0AE68AED1D}" sibTransId="{B97D1A97-E697-4D6B-BBEB-C2AED630C6CF}"/>
    <dgm:cxn modelId="{D78A88B7-22F9-4E71-A441-34718C4A7F73}" type="presOf" srcId="{EC747EE9-884B-4DF7-9B9E-430EAE9A714D}" destId="{F90FFCAF-BDD8-4CFC-BCC1-54E8BD2AFB0A}" srcOrd="1" destOrd="0" presId="urn:microsoft.com/office/officeart/2005/8/layout/hierarchy3"/>
    <dgm:cxn modelId="{911E8CBC-17E7-443C-A8B6-09A496491D54}" srcId="{4713C2DA-EB66-4568-B2DB-56BEC1F89B34}" destId="{D2CC9575-85B7-44FE-8256-C0647D19C609}" srcOrd="0" destOrd="0" parTransId="{701F9426-A976-473A-9EDC-908D6F933232}" sibTransId="{DD17A4AF-B1E8-4CCB-95A7-CBD31AF682CE}"/>
    <dgm:cxn modelId="{2B6D95CB-C18E-4376-B5F0-C0B154D6CC3A}" type="presOf" srcId="{4713C2DA-EB66-4568-B2DB-56BEC1F89B34}" destId="{C10FFEE6-C14F-4417-8EF0-46FC42CA0F5F}" srcOrd="0" destOrd="0" presId="urn:microsoft.com/office/officeart/2005/8/layout/hierarchy3"/>
    <dgm:cxn modelId="{35D43A6C-56E4-4BCB-96D8-C5EE67CCE428}" type="presParOf" srcId="{C10FFEE6-C14F-4417-8EF0-46FC42CA0F5F}" destId="{2AE95736-9465-472D-AEC3-2184C00EFFEA}" srcOrd="0" destOrd="0" presId="urn:microsoft.com/office/officeart/2005/8/layout/hierarchy3"/>
    <dgm:cxn modelId="{A472C7D6-615F-4F73-99E3-1009E2B0C6A8}" type="presParOf" srcId="{2AE95736-9465-472D-AEC3-2184C00EFFEA}" destId="{88BD7431-5D95-4E1C-B741-957D9D0001AF}" srcOrd="0" destOrd="0" presId="urn:microsoft.com/office/officeart/2005/8/layout/hierarchy3"/>
    <dgm:cxn modelId="{A4E1ABF1-DF8C-45A9-9DDE-DFC3E76D1AE9}" type="presParOf" srcId="{88BD7431-5D95-4E1C-B741-957D9D0001AF}" destId="{86EA82DF-D248-40B6-9E68-E5555C9943DA}" srcOrd="0" destOrd="0" presId="urn:microsoft.com/office/officeart/2005/8/layout/hierarchy3"/>
    <dgm:cxn modelId="{C33A451A-5858-40B1-BB24-B91FBF815B1B}" type="presParOf" srcId="{88BD7431-5D95-4E1C-B741-957D9D0001AF}" destId="{B6F5F5C1-D7C7-4260-BF92-F1B324725923}" srcOrd="1" destOrd="0" presId="urn:microsoft.com/office/officeart/2005/8/layout/hierarchy3"/>
    <dgm:cxn modelId="{B16671EA-C2F0-4CA3-AA5D-B646122015FD}" type="presParOf" srcId="{2AE95736-9465-472D-AEC3-2184C00EFFEA}" destId="{84FB68DC-55D5-44E8-9999-A7DEFC92FAC7}" srcOrd="1" destOrd="0" presId="urn:microsoft.com/office/officeart/2005/8/layout/hierarchy3"/>
    <dgm:cxn modelId="{8E349C07-CF6C-43CA-A370-C344E72F837C}" type="presParOf" srcId="{C10FFEE6-C14F-4417-8EF0-46FC42CA0F5F}" destId="{055C7B68-6A6C-4D2F-82A7-33E7D6DC9D4A}" srcOrd="1" destOrd="0" presId="urn:microsoft.com/office/officeart/2005/8/layout/hierarchy3"/>
    <dgm:cxn modelId="{42510F98-43E7-4F2E-9A21-1C119F14E9F2}" type="presParOf" srcId="{055C7B68-6A6C-4D2F-82A7-33E7D6DC9D4A}" destId="{9B77260E-FDF6-48AB-8A8C-D508875C5924}" srcOrd="0" destOrd="0" presId="urn:microsoft.com/office/officeart/2005/8/layout/hierarchy3"/>
    <dgm:cxn modelId="{6B3F2683-554E-44FA-88D1-099E884B218F}" type="presParOf" srcId="{9B77260E-FDF6-48AB-8A8C-D508875C5924}" destId="{AA26E31F-69DA-4523-B44C-04007F462CE5}" srcOrd="0" destOrd="0" presId="urn:microsoft.com/office/officeart/2005/8/layout/hierarchy3"/>
    <dgm:cxn modelId="{F90F8C6A-A905-4EDF-9821-BDFFD6A5A34B}" type="presParOf" srcId="{9B77260E-FDF6-48AB-8A8C-D508875C5924}" destId="{F90FFCAF-BDD8-4CFC-BCC1-54E8BD2AFB0A}" srcOrd="1" destOrd="0" presId="urn:microsoft.com/office/officeart/2005/8/layout/hierarchy3"/>
    <dgm:cxn modelId="{43A52625-A09E-425F-8F34-FE2558125BFA}" type="presParOf" srcId="{055C7B68-6A6C-4D2F-82A7-33E7D6DC9D4A}" destId="{BD09E36C-A48E-4B55-9231-5AAC7A8FEE66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EA82DF-D248-40B6-9E68-E5555C9943DA}">
      <dsp:nvSpPr>
        <dsp:cNvPr id="0" name=""/>
        <dsp:cNvSpPr/>
      </dsp:nvSpPr>
      <dsp:spPr>
        <a:xfrm>
          <a:off x="1392" y="624595"/>
          <a:ext cx="5067063" cy="253353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71120" rIns="106680" bIns="7112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5600" kern="1200" dirty="0"/>
            <a:t>Data availability and quality</a:t>
          </a:r>
          <a:endParaRPr lang="en-US" sz="5600" kern="1200" dirty="0"/>
        </a:p>
      </dsp:txBody>
      <dsp:txXfrm>
        <a:off x="75597" y="698800"/>
        <a:ext cx="4918653" cy="2385121"/>
      </dsp:txXfrm>
    </dsp:sp>
    <dsp:sp modelId="{AA26E31F-69DA-4523-B44C-04007F462CE5}">
      <dsp:nvSpPr>
        <dsp:cNvPr id="0" name=""/>
        <dsp:cNvSpPr/>
      </dsp:nvSpPr>
      <dsp:spPr>
        <a:xfrm>
          <a:off x="6335221" y="624595"/>
          <a:ext cx="5067063" cy="253353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71120" rIns="106680" bIns="7112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5600" kern="1200"/>
            <a:t>Confounding due to no randomisation</a:t>
          </a:r>
          <a:endParaRPr lang="en-US" sz="5600" kern="1200"/>
        </a:p>
      </dsp:txBody>
      <dsp:txXfrm>
        <a:off x="6409426" y="698800"/>
        <a:ext cx="4918653" cy="23851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8312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AC026-9AAF-4081-9E3C-4EF2E75AF85E}" type="datetimeFigureOut">
              <a:rPr lang="en-AU" smtClean="0"/>
              <a:t>23/07/2024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7188" y="849313"/>
            <a:ext cx="4078287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87425" y="3271838"/>
            <a:ext cx="7897813" cy="2676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8313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8312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F76FE-4288-4B2A-A5F5-8CBC173EC3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190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RCTs have a number of practical limitations, including the need to prospectively recruit and monitor study participants, often in large numbers in highly controlled processes that are costly, cumbersome and time-consuming</a:t>
            </a:r>
          </a:p>
          <a:p>
            <a:endParaRPr lang="en-US" dirty="0"/>
          </a:p>
          <a:p>
            <a:r>
              <a:rPr lang="en-US" dirty="0"/>
              <a:t>Clinical trial participants are highly selected and may not be representative of the broader patient population, </a:t>
            </a:r>
          </a:p>
          <a:p>
            <a:r>
              <a:rPr lang="en-US" dirty="0"/>
              <a:t>Older patients aged 65 years and above are consistently under-represented in clinical trials</a:t>
            </a:r>
          </a:p>
          <a:p>
            <a:r>
              <a:rPr lang="en-US" dirty="0"/>
              <a:t>under-representation of patients from racial and ethnic minorities, those with socioeconomic disadvantage, and patients with complex health problems; </a:t>
            </a:r>
          </a:p>
          <a:p>
            <a:r>
              <a:rPr lang="en-US" dirty="0"/>
              <a:t>Patient care provided in clinical trials does not necessarily represent routine clinical practice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F76FE-4288-4B2A-A5F5-8CBC173EC31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1186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RCTs have a number of practical limitations, including the need to prospectively recruit and monitor study participants, often in large numbers in highly controlled processes that are costly, cumbersome and time-consuming</a:t>
            </a:r>
          </a:p>
          <a:p>
            <a:endParaRPr lang="en-US" dirty="0"/>
          </a:p>
          <a:p>
            <a:r>
              <a:rPr lang="en-US" dirty="0"/>
              <a:t>Clinical trial participants are highly selected and may not be representative of the broader patient population, </a:t>
            </a:r>
          </a:p>
          <a:p>
            <a:r>
              <a:rPr lang="en-US" dirty="0"/>
              <a:t>Older patients aged 65 years and above are consistently under-represented in clinical trials</a:t>
            </a:r>
          </a:p>
          <a:p>
            <a:r>
              <a:rPr lang="en-US" dirty="0"/>
              <a:t>under-representation of patients from racial and ethnic minorities, those with socioeconomic disadvantage, and patients with complex health problems; </a:t>
            </a:r>
          </a:p>
          <a:p>
            <a:r>
              <a:rPr lang="en-US" dirty="0"/>
              <a:t>Patient care provided in clinical trials does not necessarily represent routine clinical practice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F76FE-4288-4B2A-A5F5-8CBC173EC31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1791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lab&#10;&#10;Description automatically generated">
            <a:extLst>
              <a:ext uri="{FF2B5EF4-FFF2-40B4-BE49-F238E27FC236}">
                <a16:creationId xmlns:a16="http://schemas.microsoft.com/office/drawing/2014/main" id="{C408EBB7-825A-8718-4893-88FEA4BBE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534460E-7E50-48B0-A29C-07D0F01C6E9C}"/>
              </a:ext>
            </a:extLst>
          </p:cNvPr>
          <p:cNvSpPr/>
          <p:nvPr userDrawn="1"/>
        </p:nvSpPr>
        <p:spPr>
          <a:xfrm>
            <a:off x="0" y="0"/>
            <a:ext cx="12192000" cy="6894513"/>
          </a:xfrm>
          <a:prstGeom prst="rect">
            <a:avLst/>
          </a:prstGeom>
          <a:solidFill>
            <a:schemeClr val="accent1">
              <a:alpha val="75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2EDAE06A-F97B-4E2F-8ABD-53B1C9DCFAC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29388"/>
            <a:ext cx="12192000" cy="365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Medium" panose="020406040500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t>      We’re taking healthy further																	</a:t>
            </a: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Medium" panose="020406040500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hmri.org.au</a:t>
            </a:r>
            <a:endParaRPr kumimoji="0" lang="en-AU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Medium" panose="020406040500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9C65A-26F2-47FF-9721-03A2940DB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066" y="2520323"/>
            <a:ext cx="11443854" cy="1521992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Amasis MT Pro Medium" panose="02040604050005020304" pitchFamily="18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144016"/>
            <a:ext cx="11443854" cy="124954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BAB30E1-7D06-4506-9BB1-E0BE3BF1CA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70066" y="5618153"/>
            <a:ext cx="2896241" cy="68664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1A361C0-D598-1A99-87CF-01522AC2E27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5673" y="434956"/>
            <a:ext cx="3570859" cy="188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83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square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6CB974A-EF6A-668F-5D6E-F4D3D9817D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08" y="156240"/>
            <a:ext cx="1486684" cy="7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9C2F176-8FD1-3FBD-9BDE-2FCCB550B4F0}"/>
              </a:ext>
            </a:extLst>
          </p:cNvPr>
          <p:cNvSpPr/>
          <p:nvPr userDrawn="1"/>
        </p:nvSpPr>
        <p:spPr>
          <a:xfrm>
            <a:off x="0" y="0"/>
            <a:ext cx="12192000" cy="6905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6CB974A-EF6A-668F-5D6E-F4D3D9817D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1108" y="156240"/>
            <a:ext cx="1486684" cy="78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83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4126FD-BD2E-A100-5A19-BD9B8BD9831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2A9930-7025-EC2B-2A8F-455C5A53450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492875"/>
            <a:ext cx="12192000" cy="365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358775" marR="0" lvl="0" indent="-180975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 is a partnership between the University of Newcastle, Hunter New England Local Health District and the community.</a:t>
            </a:r>
            <a:endParaRPr kumimoji="0" lang="en-AU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6CB974A-EF6A-668F-5D6E-F4D3D9817D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1108" y="156240"/>
            <a:ext cx="1486684" cy="785417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80FBBC-AA49-E3CE-E05A-4FF5CDAA17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7784" y="3109766"/>
            <a:ext cx="5300662" cy="3129179"/>
          </a:xfr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4221EF22-E671-63FB-EBA4-75C0F8ED5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84" y="1719712"/>
            <a:ext cx="5300662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7B9506D-2607-99C7-A6D0-33ADFEA7272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13745" y="-9936"/>
            <a:ext cx="6178255" cy="6872483"/>
          </a:xfrm>
          <a:custGeom>
            <a:avLst/>
            <a:gdLst>
              <a:gd name="connsiteX0" fmla="*/ 6 w 6096000"/>
              <a:gd name="connsiteY0" fmla="*/ 2619516 h 6858000"/>
              <a:gd name="connsiteX1" fmla="*/ 3048000 w 6096000"/>
              <a:gd name="connsiteY1" fmla="*/ 0 h 6858000"/>
              <a:gd name="connsiteX2" fmla="*/ 6095994 w 6096000"/>
              <a:gd name="connsiteY2" fmla="*/ 2619516 h 6858000"/>
              <a:gd name="connsiteX3" fmla="*/ 4931764 w 6096000"/>
              <a:gd name="connsiteY3" fmla="*/ 6857983 h 6858000"/>
              <a:gd name="connsiteX4" fmla="*/ 1164236 w 6096000"/>
              <a:gd name="connsiteY4" fmla="*/ 6857983 h 6858000"/>
              <a:gd name="connsiteX5" fmla="*/ 6 w 6096000"/>
              <a:gd name="connsiteY5" fmla="*/ 2619516 h 6858000"/>
              <a:gd name="connsiteX0" fmla="*/ 0 w 6091439"/>
              <a:gd name="connsiteY0" fmla="*/ 2620370 h 6858837"/>
              <a:gd name="connsiteX1" fmla="*/ 3047994 w 6091439"/>
              <a:gd name="connsiteY1" fmla="*/ 854 h 6858837"/>
              <a:gd name="connsiteX2" fmla="*/ 6091439 w 6091439"/>
              <a:gd name="connsiteY2" fmla="*/ 0 h 6858837"/>
              <a:gd name="connsiteX3" fmla="*/ 4931758 w 6091439"/>
              <a:gd name="connsiteY3" fmla="*/ 6858837 h 6858837"/>
              <a:gd name="connsiteX4" fmla="*/ 1164230 w 6091439"/>
              <a:gd name="connsiteY4" fmla="*/ 6858837 h 6858837"/>
              <a:gd name="connsiteX5" fmla="*/ 0 w 6091439"/>
              <a:gd name="connsiteY5" fmla="*/ 2620370 h 6858837"/>
              <a:gd name="connsiteX0" fmla="*/ 0 w 6100916"/>
              <a:gd name="connsiteY0" fmla="*/ 2620370 h 6858837"/>
              <a:gd name="connsiteX1" fmla="*/ 3047994 w 6100916"/>
              <a:gd name="connsiteY1" fmla="*/ 854 h 6858837"/>
              <a:gd name="connsiteX2" fmla="*/ 6091439 w 6100916"/>
              <a:gd name="connsiteY2" fmla="*/ 0 h 6858837"/>
              <a:gd name="connsiteX3" fmla="*/ 6100916 w 6100916"/>
              <a:gd name="connsiteY3" fmla="*/ 6854288 h 6858837"/>
              <a:gd name="connsiteX4" fmla="*/ 1164230 w 6100916"/>
              <a:gd name="connsiteY4" fmla="*/ 6858837 h 6858837"/>
              <a:gd name="connsiteX5" fmla="*/ 0 w 6100916"/>
              <a:gd name="connsiteY5" fmla="*/ 2620370 h 6858837"/>
              <a:gd name="connsiteX0" fmla="*/ 0 w 6100916"/>
              <a:gd name="connsiteY0" fmla="*/ 2624066 h 6862533"/>
              <a:gd name="connsiteX1" fmla="*/ 714227 w 6100916"/>
              <a:gd name="connsiteY1" fmla="*/ 0 h 6862533"/>
              <a:gd name="connsiteX2" fmla="*/ 6091439 w 6100916"/>
              <a:gd name="connsiteY2" fmla="*/ 3696 h 6862533"/>
              <a:gd name="connsiteX3" fmla="*/ 6100916 w 6100916"/>
              <a:gd name="connsiteY3" fmla="*/ 6857984 h 6862533"/>
              <a:gd name="connsiteX4" fmla="*/ 1164230 w 6100916"/>
              <a:gd name="connsiteY4" fmla="*/ 6862533 h 6862533"/>
              <a:gd name="connsiteX5" fmla="*/ 0 w 6100916"/>
              <a:gd name="connsiteY5" fmla="*/ 2624066 h 6862533"/>
              <a:gd name="connsiteX0" fmla="*/ 0 w 6100916"/>
              <a:gd name="connsiteY0" fmla="*/ 2624066 h 6857984"/>
              <a:gd name="connsiteX1" fmla="*/ 714227 w 6100916"/>
              <a:gd name="connsiteY1" fmla="*/ 0 h 6857984"/>
              <a:gd name="connsiteX2" fmla="*/ 6091439 w 6100916"/>
              <a:gd name="connsiteY2" fmla="*/ 3696 h 6857984"/>
              <a:gd name="connsiteX3" fmla="*/ 6100916 w 6100916"/>
              <a:gd name="connsiteY3" fmla="*/ 6857984 h 6857984"/>
              <a:gd name="connsiteX4" fmla="*/ 727501 w 6100916"/>
              <a:gd name="connsiteY4" fmla="*/ 6857983 h 6857984"/>
              <a:gd name="connsiteX5" fmla="*/ 0 w 6100916"/>
              <a:gd name="connsiteY5" fmla="*/ 2624066 h 6857984"/>
              <a:gd name="connsiteX0" fmla="*/ 0 w 6123663"/>
              <a:gd name="connsiteY0" fmla="*/ 3420186 h 6857984"/>
              <a:gd name="connsiteX1" fmla="*/ 736974 w 6123663"/>
              <a:gd name="connsiteY1" fmla="*/ 0 h 6857984"/>
              <a:gd name="connsiteX2" fmla="*/ 6114186 w 6123663"/>
              <a:gd name="connsiteY2" fmla="*/ 3696 h 6857984"/>
              <a:gd name="connsiteX3" fmla="*/ 6123663 w 6123663"/>
              <a:gd name="connsiteY3" fmla="*/ 6857984 h 6857984"/>
              <a:gd name="connsiteX4" fmla="*/ 750248 w 6123663"/>
              <a:gd name="connsiteY4" fmla="*/ 6857983 h 6857984"/>
              <a:gd name="connsiteX5" fmla="*/ 0 w 6123663"/>
              <a:gd name="connsiteY5" fmla="*/ 3420186 h 6857984"/>
              <a:gd name="connsiteX0" fmla="*/ 36791 w 6160454"/>
              <a:gd name="connsiteY0" fmla="*/ 3420186 h 6857984"/>
              <a:gd name="connsiteX1" fmla="*/ 773765 w 6160454"/>
              <a:gd name="connsiteY1" fmla="*/ 0 h 6857984"/>
              <a:gd name="connsiteX2" fmla="*/ 6150977 w 6160454"/>
              <a:gd name="connsiteY2" fmla="*/ 3696 h 6857984"/>
              <a:gd name="connsiteX3" fmla="*/ 6160454 w 6160454"/>
              <a:gd name="connsiteY3" fmla="*/ 6857984 h 6857984"/>
              <a:gd name="connsiteX4" fmla="*/ 787039 w 6160454"/>
              <a:gd name="connsiteY4" fmla="*/ 6857983 h 6857984"/>
              <a:gd name="connsiteX5" fmla="*/ 36791 w 6160454"/>
              <a:gd name="connsiteY5" fmla="*/ 3420186 h 6857984"/>
              <a:gd name="connsiteX0" fmla="*/ 12 w 6683233"/>
              <a:gd name="connsiteY0" fmla="*/ 3406538 h 6857984"/>
              <a:gd name="connsiteX1" fmla="*/ 1296544 w 6683233"/>
              <a:gd name="connsiteY1" fmla="*/ 0 h 6857984"/>
              <a:gd name="connsiteX2" fmla="*/ 6673756 w 6683233"/>
              <a:gd name="connsiteY2" fmla="*/ 3696 h 6857984"/>
              <a:gd name="connsiteX3" fmla="*/ 6683233 w 6683233"/>
              <a:gd name="connsiteY3" fmla="*/ 6857984 h 6857984"/>
              <a:gd name="connsiteX4" fmla="*/ 1309818 w 6683233"/>
              <a:gd name="connsiteY4" fmla="*/ 6857983 h 6857984"/>
              <a:gd name="connsiteX5" fmla="*/ 12 w 6683233"/>
              <a:gd name="connsiteY5" fmla="*/ 3406538 h 6857984"/>
              <a:gd name="connsiteX0" fmla="*/ 20859 w 6704080"/>
              <a:gd name="connsiteY0" fmla="*/ 3411088 h 6862534"/>
              <a:gd name="connsiteX1" fmla="*/ 2063469 w 6704080"/>
              <a:gd name="connsiteY1" fmla="*/ 0 h 6862534"/>
              <a:gd name="connsiteX2" fmla="*/ 6694603 w 6704080"/>
              <a:gd name="connsiteY2" fmla="*/ 8246 h 6862534"/>
              <a:gd name="connsiteX3" fmla="*/ 6704080 w 6704080"/>
              <a:gd name="connsiteY3" fmla="*/ 6862534 h 6862534"/>
              <a:gd name="connsiteX4" fmla="*/ 1330665 w 6704080"/>
              <a:gd name="connsiteY4" fmla="*/ 6862533 h 6862534"/>
              <a:gd name="connsiteX5" fmla="*/ 20859 w 6704080"/>
              <a:gd name="connsiteY5" fmla="*/ 3411088 h 6862534"/>
              <a:gd name="connsiteX0" fmla="*/ 6352 w 6689573"/>
              <a:gd name="connsiteY0" fmla="*/ 3402842 h 6854288"/>
              <a:gd name="connsiteX1" fmla="*/ 1671374 w 6689573"/>
              <a:gd name="connsiteY1" fmla="*/ 5402 h 6854288"/>
              <a:gd name="connsiteX2" fmla="*/ 6680096 w 6689573"/>
              <a:gd name="connsiteY2" fmla="*/ 0 h 6854288"/>
              <a:gd name="connsiteX3" fmla="*/ 6689573 w 6689573"/>
              <a:gd name="connsiteY3" fmla="*/ 6854288 h 6854288"/>
              <a:gd name="connsiteX4" fmla="*/ 1316158 w 6689573"/>
              <a:gd name="connsiteY4" fmla="*/ 6854287 h 6854288"/>
              <a:gd name="connsiteX5" fmla="*/ 6352 w 6689573"/>
              <a:gd name="connsiteY5" fmla="*/ 3402842 h 6854288"/>
              <a:gd name="connsiteX0" fmla="*/ 3 w 6683224"/>
              <a:gd name="connsiteY0" fmla="*/ 3402842 h 6854288"/>
              <a:gd name="connsiteX1" fmla="*/ 1665025 w 6683224"/>
              <a:gd name="connsiteY1" fmla="*/ 5402 h 6854288"/>
              <a:gd name="connsiteX2" fmla="*/ 6673747 w 6683224"/>
              <a:gd name="connsiteY2" fmla="*/ 0 h 6854288"/>
              <a:gd name="connsiteX3" fmla="*/ 6683224 w 6683224"/>
              <a:gd name="connsiteY3" fmla="*/ 6854288 h 6854288"/>
              <a:gd name="connsiteX4" fmla="*/ 1655552 w 6683224"/>
              <a:gd name="connsiteY4" fmla="*/ 6854287 h 6854288"/>
              <a:gd name="connsiteX5" fmla="*/ 3 w 6683224"/>
              <a:gd name="connsiteY5" fmla="*/ 3402842 h 6854288"/>
              <a:gd name="connsiteX0" fmla="*/ 3 w 6683224"/>
              <a:gd name="connsiteY0" fmla="*/ 3407391 h 6858837"/>
              <a:gd name="connsiteX1" fmla="*/ 1665025 w 6683224"/>
              <a:gd name="connsiteY1" fmla="*/ 9951 h 6858837"/>
              <a:gd name="connsiteX2" fmla="*/ 6173330 w 6683224"/>
              <a:gd name="connsiteY2" fmla="*/ 0 h 6858837"/>
              <a:gd name="connsiteX3" fmla="*/ 6683224 w 6683224"/>
              <a:gd name="connsiteY3" fmla="*/ 6858837 h 6858837"/>
              <a:gd name="connsiteX4" fmla="*/ 1655552 w 6683224"/>
              <a:gd name="connsiteY4" fmla="*/ 6858836 h 6858837"/>
              <a:gd name="connsiteX5" fmla="*/ 3 w 6683224"/>
              <a:gd name="connsiteY5" fmla="*/ 3407391 h 6858837"/>
              <a:gd name="connsiteX0" fmla="*/ 3 w 6178257"/>
              <a:gd name="connsiteY0" fmla="*/ 3407391 h 6867936"/>
              <a:gd name="connsiteX1" fmla="*/ 1665025 w 6178257"/>
              <a:gd name="connsiteY1" fmla="*/ 9951 h 6867936"/>
              <a:gd name="connsiteX2" fmla="*/ 6173330 w 6178257"/>
              <a:gd name="connsiteY2" fmla="*/ 0 h 6867936"/>
              <a:gd name="connsiteX3" fmla="*/ 6178257 w 6178257"/>
              <a:gd name="connsiteY3" fmla="*/ 6867936 h 6867936"/>
              <a:gd name="connsiteX4" fmla="*/ 1655552 w 6178257"/>
              <a:gd name="connsiteY4" fmla="*/ 6858836 h 6867936"/>
              <a:gd name="connsiteX5" fmla="*/ 3 w 6178257"/>
              <a:gd name="connsiteY5" fmla="*/ 3407391 h 6867936"/>
              <a:gd name="connsiteX0" fmla="*/ 3 w 6178257"/>
              <a:gd name="connsiteY0" fmla="*/ 3434687 h 6867936"/>
              <a:gd name="connsiteX1" fmla="*/ 1665025 w 6178257"/>
              <a:gd name="connsiteY1" fmla="*/ 9951 h 6867936"/>
              <a:gd name="connsiteX2" fmla="*/ 6173330 w 6178257"/>
              <a:gd name="connsiteY2" fmla="*/ 0 h 6867936"/>
              <a:gd name="connsiteX3" fmla="*/ 6178257 w 6178257"/>
              <a:gd name="connsiteY3" fmla="*/ 6867936 h 6867936"/>
              <a:gd name="connsiteX4" fmla="*/ 1655552 w 6178257"/>
              <a:gd name="connsiteY4" fmla="*/ 6858836 h 6867936"/>
              <a:gd name="connsiteX5" fmla="*/ 3 w 6178257"/>
              <a:gd name="connsiteY5" fmla="*/ 3434687 h 6867936"/>
              <a:gd name="connsiteX0" fmla="*/ 3 w 6178257"/>
              <a:gd name="connsiteY0" fmla="*/ 3434687 h 6867936"/>
              <a:gd name="connsiteX1" fmla="*/ 1665025 w 6178257"/>
              <a:gd name="connsiteY1" fmla="*/ 9951 h 6867936"/>
              <a:gd name="connsiteX2" fmla="*/ 6173330 w 6178257"/>
              <a:gd name="connsiteY2" fmla="*/ 0 h 6867936"/>
              <a:gd name="connsiteX3" fmla="*/ 6178257 w 6178257"/>
              <a:gd name="connsiteY3" fmla="*/ 6867936 h 6867936"/>
              <a:gd name="connsiteX4" fmla="*/ 1655552 w 6178257"/>
              <a:gd name="connsiteY4" fmla="*/ 6858836 h 6867936"/>
              <a:gd name="connsiteX5" fmla="*/ 3 w 6178257"/>
              <a:gd name="connsiteY5" fmla="*/ 3434687 h 6867936"/>
              <a:gd name="connsiteX0" fmla="*/ 3 w 6178257"/>
              <a:gd name="connsiteY0" fmla="*/ 3434687 h 6867936"/>
              <a:gd name="connsiteX1" fmla="*/ 1665025 w 6178257"/>
              <a:gd name="connsiteY1" fmla="*/ 9951 h 6867936"/>
              <a:gd name="connsiteX2" fmla="*/ 6173330 w 6178257"/>
              <a:gd name="connsiteY2" fmla="*/ 0 h 6867936"/>
              <a:gd name="connsiteX3" fmla="*/ 6178257 w 6178257"/>
              <a:gd name="connsiteY3" fmla="*/ 6867936 h 6867936"/>
              <a:gd name="connsiteX4" fmla="*/ 1655552 w 6178257"/>
              <a:gd name="connsiteY4" fmla="*/ 6858836 h 6867936"/>
              <a:gd name="connsiteX5" fmla="*/ 3 w 6178257"/>
              <a:gd name="connsiteY5" fmla="*/ 3434687 h 6867936"/>
              <a:gd name="connsiteX0" fmla="*/ 299 w 6178553"/>
              <a:gd name="connsiteY0" fmla="*/ 3434687 h 6867936"/>
              <a:gd name="connsiteX1" fmla="*/ 1665321 w 6178553"/>
              <a:gd name="connsiteY1" fmla="*/ 9951 h 6867936"/>
              <a:gd name="connsiteX2" fmla="*/ 6173626 w 6178553"/>
              <a:gd name="connsiteY2" fmla="*/ 0 h 6867936"/>
              <a:gd name="connsiteX3" fmla="*/ 6178553 w 6178553"/>
              <a:gd name="connsiteY3" fmla="*/ 6867936 h 6867936"/>
              <a:gd name="connsiteX4" fmla="*/ 1655848 w 6178553"/>
              <a:gd name="connsiteY4" fmla="*/ 6858836 h 6867936"/>
              <a:gd name="connsiteX5" fmla="*/ 299 w 6178553"/>
              <a:gd name="connsiteY5" fmla="*/ 3434687 h 6867936"/>
              <a:gd name="connsiteX0" fmla="*/ 2292 w 6180546"/>
              <a:gd name="connsiteY0" fmla="*/ 3434687 h 6867936"/>
              <a:gd name="connsiteX1" fmla="*/ 1667314 w 6180546"/>
              <a:gd name="connsiteY1" fmla="*/ 9951 h 6867936"/>
              <a:gd name="connsiteX2" fmla="*/ 6175619 w 6180546"/>
              <a:gd name="connsiteY2" fmla="*/ 0 h 6867936"/>
              <a:gd name="connsiteX3" fmla="*/ 6180546 w 6180546"/>
              <a:gd name="connsiteY3" fmla="*/ 6867936 h 6867936"/>
              <a:gd name="connsiteX4" fmla="*/ 1657841 w 6180546"/>
              <a:gd name="connsiteY4" fmla="*/ 6858836 h 6867936"/>
              <a:gd name="connsiteX5" fmla="*/ 2292 w 6180546"/>
              <a:gd name="connsiteY5" fmla="*/ 3434687 h 6867936"/>
              <a:gd name="connsiteX0" fmla="*/ 436 w 6178690"/>
              <a:gd name="connsiteY0" fmla="*/ 3434687 h 6867936"/>
              <a:gd name="connsiteX1" fmla="*/ 1665458 w 6178690"/>
              <a:gd name="connsiteY1" fmla="*/ 9951 h 6867936"/>
              <a:gd name="connsiteX2" fmla="*/ 6173763 w 6178690"/>
              <a:gd name="connsiteY2" fmla="*/ 0 h 6867936"/>
              <a:gd name="connsiteX3" fmla="*/ 6178690 w 6178690"/>
              <a:gd name="connsiteY3" fmla="*/ 6867936 h 6867936"/>
              <a:gd name="connsiteX4" fmla="*/ 1655985 w 6178690"/>
              <a:gd name="connsiteY4" fmla="*/ 6858836 h 6867936"/>
              <a:gd name="connsiteX5" fmla="*/ 436 w 6178690"/>
              <a:gd name="connsiteY5" fmla="*/ 3434687 h 6867936"/>
              <a:gd name="connsiteX0" fmla="*/ 201 w 6178455"/>
              <a:gd name="connsiteY0" fmla="*/ 3434687 h 6872483"/>
              <a:gd name="connsiteX1" fmla="*/ 1665223 w 6178455"/>
              <a:gd name="connsiteY1" fmla="*/ 9951 h 6872483"/>
              <a:gd name="connsiteX2" fmla="*/ 6173528 w 6178455"/>
              <a:gd name="connsiteY2" fmla="*/ 0 h 6872483"/>
              <a:gd name="connsiteX3" fmla="*/ 6178455 w 6178455"/>
              <a:gd name="connsiteY3" fmla="*/ 6867936 h 6872483"/>
              <a:gd name="connsiteX4" fmla="*/ 1723988 w 6178455"/>
              <a:gd name="connsiteY4" fmla="*/ 6872483 h 6872483"/>
              <a:gd name="connsiteX5" fmla="*/ 201 w 6178455"/>
              <a:gd name="connsiteY5" fmla="*/ 3434687 h 6872483"/>
              <a:gd name="connsiteX0" fmla="*/ 201 w 6178455"/>
              <a:gd name="connsiteY0" fmla="*/ 3434687 h 6872483"/>
              <a:gd name="connsiteX1" fmla="*/ 1665223 w 6178455"/>
              <a:gd name="connsiteY1" fmla="*/ 9951 h 6872483"/>
              <a:gd name="connsiteX2" fmla="*/ 6173528 w 6178455"/>
              <a:gd name="connsiteY2" fmla="*/ 0 h 6872483"/>
              <a:gd name="connsiteX3" fmla="*/ 6178455 w 6178455"/>
              <a:gd name="connsiteY3" fmla="*/ 6867936 h 6872483"/>
              <a:gd name="connsiteX4" fmla="*/ 1723988 w 6178455"/>
              <a:gd name="connsiteY4" fmla="*/ 6872483 h 6872483"/>
              <a:gd name="connsiteX5" fmla="*/ 201 w 6178455"/>
              <a:gd name="connsiteY5" fmla="*/ 3434687 h 6872483"/>
              <a:gd name="connsiteX0" fmla="*/ 201 w 6178455"/>
              <a:gd name="connsiteY0" fmla="*/ 3434687 h 6872483"/>
              <a:gd name="connsiteX1" fmla="*/ 1665223 w 6178455"/>
              <a:gd name="connsiteY1" fmla="*/ 9951 h 6872483"/>
              <a:gd name="connsiteX2" fmla="*/ 6173528 w 6178455"/>
              <a:gd name="connsiteY2" fmla="*/ 0 h 6872483"/>
              <a:gd name="connsiteX3" fmla="*/ 6178455 w 6178455"/>
              <a:gd name="connsiteY3" fmla="*/ 6867936 h 6872483"/>
              <a:gd name="connsiteX4" fmla="*/ 1723988 w 6178455"/>
              <a:gd name="connsiteY4" fmla="*/ 6872483 h 6872483"/>
              <a:gd name="connsiteX5" fmla="*/ 201 w 6178455"/>
              <a:gd name="connsiteY5" fmla="*/ 3434687 h 6872483"/>
              <a:gd name="connsiteX0" fmla="*/ 201 w 6178455"/>
              <a:gd name="connsiteY0" fmla="*/ 3434687 h 6872483"/>
              <a:gd name="connsiteX1" fmla="*/ 1665223 w 6178455"/>
              <a:gd name="connsiteY1" fmla="*/ 9951 h 6872483"/>
              <a:gd name="connsiteX2" fmla="*/ 6173528 w 6178455"/>
              <a:gd name="connsiteY2" fmla="*/ 0 h 6872483"/>
              <a:gd name="connsiteX3" fmla="*/ 6178455 w 6178455"/>
              <a:gd name="connsiteY3" fmla="*/ 6867936 h 6872483"/>
              <a:gd name="connsiteX4" fmla="*/ 1723988 w 6178455"/>
              <a:gd name="connsiteY4" fmla="*/ 6872483 h 6872483"/>
              <a:gd name="connsiteX5" fmla="*/ 201 w 6178455"/>
              <a:gd name="connsiteY5" fmla="*/ 3434687 h 6872483"/>
              <a:gd name="connsiteX0" fmla="*/ 110 w 6178364"/>
              <a:gd name="connsiteY0" fmla="*/ 3434687 h 6872483"/>
              <a:gd name="connsiteX1" fmla="*/ 1778864 w 6178364"/>
              <a:gd name="connsiteY1" fmla="*/ 5402 h 6872483"/>
              <a:gd name="connsiteX2" fmla="*/ 6173437 w 6178364"/>
              <a:gd name="connsiteY2" fmla="*/ 0 h 6872483"/>
              <a:gd name="connsiteX3" fmla="*/ 6178364 w 6178364"/>
              <a:gd name="connsiteY3" fmla="*/ 6867936 h 6872483"/>
              <a:gd name="connsiteX4" fmla="*/ 1723897 w 6178364"/>
              <a:gd name="connsiteY4" fmla="*/ 6872483 h 6872483"/>
              <a:gd name="connsiteX5" fmla="*/ 110 w 6178364"/>
              <a:gd name="connsiteY5" fmla="*/ 3434687 h 6872483"/>
              <a:gd name="connsiteX0" fmla="*/ 191 w 6178445"/>
              <a:gd name="connsiteY0" fmla="*/ 3434687 h 6872483"/>
              <a:gd name="connsiteX1" fmla="*/ 1797142 w 6178445"/>
              <a:gd name="connsiteY1" fmla="*/ 5402 h 6872483"/>
              <a:gd name="connsiteX2" fmla="*/ 6173518 w 6178445"/>
              <a:gd name="connsiteY2" fmla="*/ 0 h 6872483"/>
              <a:gd name="connsiteX3" fmla="*/ 6178445 w 6178445"/>
              <a:gd name="connsiteY3" fmla="*/ 6867936 h 6872483"/>
              <a:gd name="connsiteX4" fmla="*/ 1723978 w 6178445"/>
              <a:gd name="connsiteY4" fmla="*/ 6872483 h 6872483"/>
              <a:gd name="connsiteX5" fmla="*/ 191 w 6178445"/>
              <a:gd name="connsiteY5" fmla="*/ 3434687 h 6872483"/>
              <a:gd name="connsiteX0" fmla="*/ 1 w 6178255"/>
              <a:gd name="connsiteY0" fmla="*/ 3434687 h 6872483"/>
              <a:gd name="connsiteX1" fmla="*/ 1796952 w 6178255"/>
              <a:gd name="connsiteY1" fmla="*/ 5402 h 6872483"/>
              <a:gd name="connsiteX2" fmla="*/ 6173328 w 6178255"/>
              <a:gd name="connsiteY2" fmla="*/ 0 h 6872483"/>
              <a:gd name="connsiteX3" fmla="*/ 6178255 w 6178255"/>
              <a:gd name="connsiteY3" fmla="*/ 6867936 h 6872483"/>
              <a:gd name="connsiteX4" fmla="*/ 1792026 w 6178255"/>
              <a:gd name="connsiteY4" fmla="*/ 6872483 h 6872483"/>
              <a:gd name="connsiteX5" fmla="*/ 1 w 6178255"/>
              <a:gd name="connsiteY5" fmla="*/ 3434687 h 6872483"/>
              <a:gd name="connsiteX0" fmla="*/ 1 w 6178255"/>
              <a:gd name="connsiteY0" fmla="*/ 3434687 h 6872483"/>
              <a:gd name="connsiteX1" fmla="*/ 1796952 w 6178255"/>
              <a:gd name="connsiteY1" fmla="*/ 5402 h 6872483"/>
              <a:gd name="connsiteX2" fmla="*/ 6173328 w 6178255"/>
              <a:gd name="connsiteY2" fmla="*/ 0 h 6872483"/>
              <a:gd name="connsiteX3" fmla="*/ 6178255 w 6178255"/>
              <a:gd name="connsiteY3" fmla="*/ 6867936 h 6872483"/>
              <a:gd name="connsiteX4" fmla="*/ 1792026 w 6178255"/>
              <a:gd name="connsiteY4" fmla="*/ 6872483 h 6872483"/>
              <a:gd name="connsiteX5" fmla="*/ 1 w 6178255"/>
              <a:gd name="connsiteY5" fmla="*/ 3434687 h 687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8255" h="6872483">
                <a:moveTo>
                  <a:pt x="1" y="3434687"/>
                </a:moveTo>
                <a:cubicBezTo>
                  <a:pt x="822" y="2290174"/>
                  <a:pt x="468572" y="970603"/>
                  <a:pt x="1796952" y="5402"/>
                </a:cubicBezTo>
                <a:lnTo>
                  <a:pt x="6173328" y="0"/>
                </a:lnTo>
                <a:cubicBezTo>
                  <a:pt x="6174970" y="2289312"/>
                  <a:pt x="6176613" y="4578624"/>
                  <a:pt x="6178255" y="6867936"/>
                </a:cubicBezTo>
                <a:lnTo>
                  <a:pt x="1792026" y="6872483"/>
                </a:lnTo>
                <a:cubicBezTo>
                  <a:pt x="589446" y="6208532"/>
                  <a:pt x="-820" y="4579201"/>
                  <a:pt x="1" y="34346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81752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0" y="1121203"/>
            <a:ext cx="11403677" cy="1119188"/>
          </a:xfrm>
        </p:spPr>
        <p:txBody>
          <a:bodyPr wrap="square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389414"/>
            <a:ext cx="11403678" cy="4039095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B68C494-8BE6-46E6-BDD3-9823A963685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40499"/>
            <a:ext cx="12192000" cy="365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 is a partnership between the University of Newcastle, Hunter New England Local Health District and the community.</a:t>
            </a:r>
            <a:endParaRPr kumimoji="0" lang="en-AU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4113012-2A07-281F-CD0A-65D574BB6F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657" y="173741"/>
            <a:ext cx="2261807" cy="48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167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0" y="1121203"/>
            <a:ext cx="11403677" cy="1119188"/>
          </a:xfrm>
        </p:spPr>
        <p:txBody>
          <a:bodyPr wrap="square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389414"/>
            <a:ext cx="11403678" cy="4039095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36679AC-7DDC-46A7-A2B9-04DAE07AB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2097" y="134937"/>
            <a:ext cx="499742" cy="58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98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6DD396-E9A3-47B9-D5E1-CFFBF48668C9}"/>
              </a:ext>
            </a:extLst>
          </p:cNvPr>
          <p:cNvSpPr/>
          <p:nvPr userDrawn="1"/>
        </p:nvSpPr>
        <p:spPr>
          <a:xfrm>
            <a:off x="0" y="0"/>
            <a:ext cx="12192000" cy="6905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0" y="1121203"/>
            <a:ext cx="11403677" cy="1119188"/>
          </a:xfrm>
        </p:spPr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389414"/>
            <a:ext cx="11403678" cy="4039095"/>
          </a:xfrm>
        </p:spPr>
        <p:txBody>
          <a:bodyPr wrap="square"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36679AC-7DDC-46A7-A2B9-04DAE07AB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2097" y="134938"/>
            <a:ext cx="499742" cy="58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687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461415"/>
            <a:ext cx="11403677" cy="11191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1742209"/>
            <a:ext cx="11403678" cy="4267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D4ECF8F-9F38-88EA-5C75-DB0A812C81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4289" y="6189663"/>
            <a:ext cx="499742" cy="58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56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AA3A-D789-4F50-A80C-E923877C9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BAAF7-33BC-42D9-BCAC-66820A799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97D847-A47C-40B9-B775-B7BA56DD1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9297B1-7F41-49C8-8E06-39420A5292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5E2A17-CF01-4050-A0E5-11417BB53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14631DC-ABA5-C662-2E40-5A68194FFD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4289" y="6189663"/>
            <a:ext cx="499742" cy="58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158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urple background with white text&#10;&#10;Description automatically generated">
            <a:extLst>
              <a:ext uri="{FF2B5EF4-FFF2-40B4-BE49-F238E27FC236}">
                <a16:creationId xmlns:a16="http://schemas.microsoft.com/office/drawing/2014/main" id="{02DC8D02-6021-8806-1211-6DE335F4A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265722"/>
            <a:ext cx="10576263" cy="124954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F3CCBC5-AA1E-E144-BE18-9A0EB387B9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47880" y="5618153"/>
            <a:ext cx="2896241" cy="68664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7DD87F7-8D83-6D5A-83F1-A2EFE5EE031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0571" y="320087"/>
            <a:ext cx="3570859" cy="188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4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urple background with white text&#10;&#10;Description automatically generated">
            <a:extLst>
              <a:ext uri="{FF2B5EF4-FFF2-40B4-BE49-F238E27FC236}">
                <a16:creationId xmlns:a16="http://schemas.microsoft.com/office/drawing/2014/main" id="{F71F387A-8FAF-EFA8-6273-29AF523ED6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265722"/>
            <a:ext cx="10576263" cy="124954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F3CCBC5-AA1E-E144-BE18-9A0EB387B9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47880" y="5618153"/>
            <a:ext cx="2896241" cy="68664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7DD87F7-8D83-6D5A-83F1-A2EFE5EE031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0571" y="320087"/>
            <a:ext cx="3570859" cy="188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15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409A85-85B8-D469-9768-A4B350B5F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8A508B-CBC3-2B3C-B803-F3C30F55B103}"/>
              </a:ext>
            </a:extLst>
          </p:cNvPr>
          <p:cNvSpPr/>
          <p:nvPr userDrawn="1"/>
        </p:nvSpPr>
        <p:spPr>
          <a:xfrm>
            <a:off x="0" y="1396"/>
            <a:ext cx="12192000" cy="6894513"/>
          </a:xfrm>
          <a:prstGeom prst="rect">
            <a:avLst/>
          </a:prstGeom>
          <a:solidFill>
            <a:schemeClr val="accent1">
              <a:alpha val="75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49069FB-61E5-8209-EE81-8B53AEDD5B7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29388"/>
            <a:ext cx="12192000" cy="365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Medium" panose="020406040500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t>      We’re taking healthy further																	</a:t>
            </a: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masis MT Pro Medium" panose="020406040500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hmri.org.au</a:t>
            </a:r>
            <a:endParaRPr kumimoji="0" lang="en-AU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sis MT Pro Medium" panose="020406040500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0324B5E-9B4F-88BF-2D13-B95ADF0C79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70066" y="5618153"/>
            <a:ext cx="2896241" cy="686647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845B53D-3F1F-1152-FD28-4828843B085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5673" y="434956"/>
            <a:ext cx="3570859" cy="18864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59C65A-26F2-47FF-9721-03A2940DB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066" y="2518995"/>
            <a:ext cx="11443854" cy="1521992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144015"/>
            <a:ext cx="11443854" cy="124954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35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6876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ree, outdoor, city&#10;&#10;Description automatically generated">
            <a:extLst>
              <a:ext uri="{FF2B5EF4-FFF2-40B4-BE49-F238E27FC236}">
                <a16:creationId xmlns:a16="http://schemas.microsoft.com/office/drawing/2014/main" id="{060D7357-E8BE-4C96-9EA8-7A5B7D6F43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89194" cy="68945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534460E-7E50-48B0-A29C-07D0F01C6E9C}"/>
              </a:ext>
            </a:extLst>
          </p:cNvPr>
          <p:cNvSpPr/>
          <p:nvPr userDrawn="1"/>
        </p:nvSpPr>
        <p:spPr>
          <a:xfrm>
            <a:off x="-2806" y="0"/>
            <a:ext cx="12192000" cy="6894513"/>
          </a:xfrm>
          <a:prstGeom prst="rect">
            <a:avLst/>
          </a:prstGeom>
          <a:solidFill>
            <a:schemeClr val="accent1">
              <a:alpha val="75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9C65A-26F2-47FF-9721-03A2940DB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066" y="2660582"/>
            <a:ext cx="10576263" cy="152199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Amasis MT Pro Medium" panose="02040604050005020304" pitchFamily="18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275589"/>
            <a:ext cx="10576263" cy="124954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F1C6AD-8122-315D-347C-2B127C0B494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47880" y="5618153"/>
            <a:ext cx="2896241" cy="68664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CA22F45-DC56-A74E-C2B6-9C7142096D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0571" y="320087"/>
            <a:ext cx="3570859" cy="188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71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FB6D79-A186-98BD-C0AC-B479729238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534460E-7E50-48B0-A29C-07D0F01C6E9C}"/>
              </a:ext>
            </a:extLst>
          </p:cNvPr>
          <p:cNvSpPr/>
          <p:nvPr userDrawn="1"/>
        </p:nvSpPr>
        <p:spPr>
          <a:xfrm>
            <a:off x="0" y="0"/>
            <a:ext cx="12192000" cy="6894513"/>
          </a:xfrm>
          <a:prstGeom prst="rect">
            <a:avLst/>
          </a:prstGeom>
          <a:solidFill>
            <a:schemeClr val="accent1">
              <a:alpha val="75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9C65A-26F2-47FF-9721-03A2940DB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066" y="2701544"/>
            <a:ext cx="10576263" cy="152199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745A8-30EA-4AB6-B198-FA9DF27AE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066" y="4265722"/>
            <a:ext cx="10576263" cy="124954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F3CCBC5-AA1E-E144-BE18-9A0EB387B9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47880" y="5618153"/>
            <a:ext cx="2896241" cy="68664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7DD87F7-8D83-6D5A-83F1-A2EFE5EE031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0571" y="320087"/>
            <a:ext cx="3570859" cy="188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10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a purple wood&#10;&#10;Description automatically generated">
            <a:extLst>
              <a:ext uri="{FF2B5EF4-FFF2-40B4-BE49-F238E27FC236}">
                <a16:creationId xmlns:a16="http://schemas.microsoft.com/office/drawing/2014/main" id="{FE90EAEE-BE19-1F5E-9DD0-C59DB54DB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776A42-1CC0-48AC-B74B-ABFA68D226E7}"/>
              </a:ext>
            </a:extLst>
          </p:cNvPr>
          <p:cNvSpPr txBox="1"/>
          <p:nvPr userDrawn="1"/>
        </p:nvSpPr>
        <p:spPr>
          <a:xfrm>
            <a:off x="0" y="1905506"/>
            <a:ext cx="1219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HMRI would like to acknowledge the</a:t>
            </a:r>
            <a:b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</a:br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Traditional Custodians of the land on which we meet today,</a:t>
            </a:r>
            <a:b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</a:br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the Awabakal and </a:t>
            </a:r>
            <a:r>
              <a:rPr lang="en-AU" sz="3200" b="0" dirty="0" err="1">
                <a:solidFill>
                  <a:schemeClr val="bg1"/>
                </a:solidFill>
                <a:latin typeface="Amasis MT Pro Medium" panose="02040604050005020304" pitchFamily="18" charset="0"/>
              </a:rPr>
              <a:t>Worimi</a:t>
            </a:r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 peoples, and pay our</a:t>
            </a:r>
          </a:p>
          <a:p>
            <a:pPr algn="ctr"/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respects to Elders past, present and emerging.</a:t>
            </a:r>
          </a:p>
          <a:p>
            <a:pPr algn="ctr"/>
            <a:r>
              <a:rPr lang="en-AU" sz="3200" b="0" dirty="0">
                <a:solidFill>
                  <a:schemeClr val="bg1"/>
                </a:solidFill>
                <a:latin typeface="Amasis MT Pro Medium" panose="02040604050005020304" pitchFamily="18" charset="0"/>
              </a:rPr>
              <a:t>We</a:t>
            </a:r>
            <a:r>
              <a:rPr lang="en-AU" sz="3200" b="0" dirty="0">
                <a:solidFill>
                  <a:schemeClr val="bg1"/>
                </a:solidFill>
                <a:effectLst/>
                <a:latin typeface="Amasis MT Pro Medium" panose="02040604050005020304" pitchFamily="18" charset="0"/>
              </a:rPr>
              <a:t> recognise and respect their cultural heritage</a:t>
            </a:r>
          </a:p>
          <a:p>
            <a:pPr algn="ctr"/>
            <a:r>
              <a:rPr lang="en-AU" sz="3200" b="0" dirty="0">
                <a:solidFill>
                  <a:schemeClr val="bg1"/>
                </a:solidFill>
                <a:effectLst/>
                <a:latin typeface="Amasis MT Pro Medium" panose="02040604050005020304" pitchFamily="18" charset="0"/>
              </a:rPr>
              <a:t>and beliefs and their continued connection to their land.</a:t>
            </a:r>
            <a:endParaRPr lang="en-AU" sz="3200" b="0" dirty="0">
              <a:solidFill>
                <a:schemeClr val="bg1"/>
              </a:solidFill>
              <a:latin typeface="Amasis MT Pro Medium" panose="02040604050005020304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6586C51-4B71-D16E-24CB-C225779EBB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26267" y="5416569"/>
            <a:ext cx="2339467" cy="123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8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none" anchor="ctr"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F787CAE-B6B2-4B52-9EA1-439C67B78E1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40499"/>
            <a:ext cx="12192000" cy="365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 is a partnership between the University of Newcastle, Hunter New England Local Health District and the community.</a:t>
            </a:r>
            <a:endParaRPr kumimoji="0" lang="en-AU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E804B37-DE1E-44AC-8A6F-E765DB28B7A9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865377" y="511048"/>
            <a:ext cx="10175516" cy="3651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0" rIns="72000" anchor="ctr"/>
          <a:lstStyle>
            <a:lvl1pPr marL="466725">
              <a:spcBef>
                <a:spcPct val="20000"/>
              </a:spcBef>
              <a:buClr>
                <a:srgbClr val="54B900"/>
              </a:buClr>
              <a:buFont typeface="Wingdings" panose="05000000000000000000" pitchFamily="2" charset="2"/>
              <a:buChar char="§"/>
              <a:defRPr sz="3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>
              <a:spcBef>
                <a:spcPct val="20000"/>
              </a:spcBef>
              <a:buFont typeface="Lucida Grande" pitchFamily="-102" charset="0"/>
              <a:buChar char="-"/>
              <a:defRPr sz="28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Lucida Grande" pitchFamily="-102" charset="0"/>
              <a:buChar char="-"/>
              <a:defRPr sz="24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defTabSz="4572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ＭＳ Ｐゴシック" panose="020B0600070205080204" pitchFamily="34" charset="-128"/>
                <a:cs typeface="Arial" panose="020B0604020202020204" pitchFamily="34" charset="0"/>
              </a:rPr>
              <a:t>We’re taking healthy further													    hmri.org.au</a:t>
            </a:r>
            <a:endParaRPr kumimoji="0" lang="en-AU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827488-E9F2-DB19-EBC8-0AB2687644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08" y="156240"/>
            <a:ext cx="1486684" cy="7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29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1EFAAC-D141-CDF1-E60D-76115B5B4455}"/>
              </a:ext>
            </a:extLst>
          </p:cNvPr>
          <p:cNvSpPr/>
          <p:nvPr userDrawn="1"/>
        </p:nvSpPr>
        <p:spPr>
          <a:xfrm>
            <a:off x="0" y="0"/>
            <a:ext cx="12192000" cy="6905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none"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F787CAE-B6B2-4B52-9EA1-439C67B78E1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40499"/>
            <a:ext cx="12192000" cy="365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 is a partnership between the University of Newcastle, Hunter New England Local Health District and the community.</a:t>
            </a:r>
            <a:endParaRPr kumimoji="0" lang="en-AU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E804B37-DE1E-44AC-8A6F-E765DB28B7A9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865377" y="511048"/>
            <a:ext cx="10175516" cy="36512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lIns="0" rIns="72000" anchor="ctr"/>
          <a:lstStyle>
            <a:lvl1pPr marL="466725">
              <a:spcBef>
                <a:spcPct val="20000"/>
              </a:spcBef>
              <a:buClr>
                <a:srgbClr val="54B900"/>
              </a:buClr>
              <a:buFont typeface="Wingdings" panose="05000000000000000000" pitchFamily="2" charset="2"/>
              <a:buChar char="§"/>
              <a:defRPr sz="3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>
              <a:spcBef>
                <a:spcPct val="20000"/>
              </a:spcBef>
              <a:buFont typeface="Lucida Grande" pitchFamily="-102" charset="0"/>
              <a:buChar char="-"/>
              <a:defRPr sz="28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Lucida Grande" pitchFamily="-102" charset="0"/>
              <a:buChar char="-"/>
              <a:defRPr sz="24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defTabSz="4572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ＭＳ Ｐゴシック" panose="020B0600070205080204" pitchFamily="34" charset="-128"/>
                <a:cs typeface="Arial" panose="020B0604020202020204" pitchFamily="34" charset="0"/>
              </a:rPr>
              <a:t>We’re taking healthy further													    hmri.org.au</a:t>
            </a:r>
            <a:endParaRPr kumimoji="0" lang="en-AU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827488-E9F2-DB19-EBC8-0AB2687644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1108" y="156240"/>
            <a:ext cx="1486684" cy="78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88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none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F45D19-0302-A8B4-0A8A-6AFB67C343A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865377" y="511048"/>
            <a:ext cx="10175516" cy="3651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0" rIns="72000" anchor="ctr"/>
          <a:lstStyle>
            <a:lvl1pPr marL="466725">
              <a:spcBef>
                <a:spcPct val="20000"/>
              </a:spcBef>
              <a:buClr>
                <a:srgbClr val="54B900"/>
              </a:buClr>
              <a:buFont typeface="Wingdings" panose="05000000000000000000" pitchFamily="2" charset="2"/>
              <a:buChar char="§"/>
              <a:defRPr sz="3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>
              <a:spcBef>
                <a:spcPct val="20000"/>
              </a:spcBef>
              <a:buFont typeface="Lucida Grande" pitchFamily="-102" charset="0"/>
              <a:buChar char="-"/>
              <a:defRPr sz="28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Lucida Grande" pitchFamily="-102" charset="0"/>
              <a:buChar char="-"/>
              <a:defRPr sz="24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defTabSz="4572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ＭＳ Ｐゴシック" panose="020B0600070205080204" pitchFamily="34" charset="-128"/>
                <a:cs typeface="Arial" panose="020B0604020202020204" pitchFamily="34" charset="0"/>
              </a:rPr>
              <a:t>We’re taking healthy further													    hmri.org.au</a:t>
            </a:r>
            <a:endParaRPr kumimoji="0" lang="en-AU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2935ED6-D84F-A2AB-4C93-80FC3D0B30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08" y="156240"/>
            <a:ext cx="1486684" cy="7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8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9C04-4495-4D03-95FB-27AC50E2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lIns="0" tIns="0" rIns="0" bIns="0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9926-B441-4C3A-BEF6-A6B6C969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F787CAE-B6B2-4B52-9EA1-439C67B78E1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0" y="6540499"/>
            <a:ext cx="12192000" cy="365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AU"/>
            </a:defPPr>
            <a:lvl1pPr marL="4667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4B900"/>
              </a:buClr>
              <a:buFont typeface="Wingdings" panose="05000000000000000000" pitchFamily="2" charset="2"/>
              <a:buChar char="§"/>
              <a:defRPr sz="32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37931725" indent="-37474525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8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4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Font typeface="Lucida Grande" pitchFamily="-102" charset="0"/>
              <a:buChar char="-"/>
              <a:defRPr sz="2000" kern="1200">
                <a:solidFill>
                  <a:srgbClr val="011F4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66725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HMRI is a partnership between the University of Newcastle, Hunter New England Local Health District and the community.</a:t>
            </a:r>
            <a:endParaRPr kumimoji="0" lang="en-AU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DF7EE58-63C1-E944-5EDD-3DE69CE7A1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08" y="156240"/>
            <a:ext cx="1486684" cy="7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82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0C2757-282D-4430-BBD3-8E65FC05C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wrap="none" lIns="0" tIns="0" rIns="0" bIns="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6FC0B-0723-48B5-9A99-1DF25A57F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wrap="none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85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70" r:id="rId3"/>
    <p:sldLayoutId id="2147483671" r:id="rId4"/>
    <p:sldLayoutId id="2147483650" r:id="rId5"/>
    <p:sldLayoutId id="2147483672" r:id="rId6"/>
    <p:sldLayoutId id="2147483673" r:id="rId7"/>
    <p:sldLayoutId id="2147483668" r:id="rId8"/>
    <p:sldLayoutId id="2147483661" r:id="rId9"/>
    <p:sldLayoutId id="2147483662" r:id="rId10"/>
    <p:sldLayoutId id="2147483674" r:id="rId11"/>
    <p:sldLayoutId id="2147483677" r:id="rId12"/>
    <p:sldLayoutId id="2147483665" r:id="rId13"/>
    <p:sldLayoutId id="2147483669" r:id="rId14"/>
    <p:sldLayoutId id="2147483675" r:id="rId15"/>
    <p:sldLayoutId id="2147483663" r:id="rId16"/>
    <p:sldLayoutId id="2147483653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2"/>
          </a:solidFill>
          <a:latin typeface="Amasis MT Pro Medium" panose="020406040500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─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─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─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─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0ADEEA-F2CB-4838-AF27-DB9B7D247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4800" dirty="0"/>
              <a:t>Interpreting evidence</a:t>
            </a:r>
            <a:br>
              <a:rPr lang="en-AU" sz="4800" dirty="0"/>
            </a:br>
            <a:r>
              <a:rPr lang="en-AU" sz="4800" dirty="0"/>
              <a:t>from real world data</a:t>
            </a:r>
            <a:endParaRPr lang="en-A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C33FB92-1FE5-47AE-BA68-E24AB29B05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A/Prof Chris </a:t>
            </a:r>
            <a:r>
              <a:rPr lang="en-AU" dirty="0" err="1"/>
              <a:t>Oldmeadow</a:t>
            </a:r>
            <a:endParaRPr lang="en-AU" dirty="0"/>
          </a:p>
          <a:p>
            <a:r>
              <a:rPr lang="en-AU" dirty="0"/>
              <a:t>BCT Trainee and Early Career Weekend </a:t>
            </a:r>
          </a:p>
          <a:p>
            <a:r>
              <a:rPr lang="en-AU" dirty="0"/>
              <a:t>July 2024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47028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5C9EC-D2A2-3B50-24EC-221DD2B5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 descr="A screenshot of a medical report&#10;&#10;Description automatically generated">
            <a:extLst>
              <a:ext uri="{FF2B5EF4-FFF2-40B4-BE49-F238E27FC236}">
                <a16:creationId xmlns:a16="http://schemas.microsoft.com/office/drawing/2014/main" id="{F1CD9F8F-5714-F3EE-6171-7B97E3558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68" y="1580603"/>
            <a:ext cx="6222033" cy="5013872"/>
          </a:xfrm>
        </p:spPr>
      </p:pic>
    </p:spTree>
    <p:extLst>
      <p:ext uri="{BB962C8B-B14F-4D97-AF65-F5344CB8AC3E}">
        <p14:creationId xmlns:p14="http://schemas.microsoft.com/office/powerpoint/2010/main" val="4272519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7282-AD24-F2B3-D0A3-16B24ACC0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Minimising</a:t>
            </a:r>
            <a:r>
              <a:rPr lang="en-US" dirty="0"/>
              <a:t> the effect of confounders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24B6C-435B-1A91-5ABA-54487FCF2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1742209"/>
            <a:ext cx="11403678" cy="2201141"/>
          </a:xfrm>
        </p:spPr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>
                <a:effectLst/>
                <a:latin typeface="inherit"/>
              </a:rPr>
              <a:t>DAGs are useful tool for considering confounders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>
                <a:effectLst/>
                <a:latin typeface="inherit"/>
              </a:rPr>
              <a:t>“Draw your assumptions before your conclusions”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>
                <a:effectLst/>
                <a:latin typeface="inherit"/>
              </a:rPr>
              <a:t>forces the research team to carefully think through the </a:t>
            </a:r>
          </a:p>
          <a:p>
            <a:pPr marL="0" indent="0" algn="l" fontAlgn="base">
              <a:buNone/>
            </a:pPr>
            <a:r>
              <a:rPr lang="en-AU" b="0" i="0" u="none" strike="noStrike">
                <a:effectLst/>
                <a:latin typeface="inherit"/>
              </a:rPr>
              <a:t>confounding variables and their interrelationships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989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51DF90-1BAC-E444-BE92-E9F43BC27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0295" cy="56515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BED43D-E708-DCA1-4B20-DA7FCD1D1528}"/>
              </a:ext>
            </a:extLst>
          </p:cNvPr>
          <p:cNvSpPr txBox="1"/>
          <p:nvPr/>
        </p:nvSpPr>
        <p:spPr>
          <a:xfrm>
            <a:off x="1384883" y="5986463"/>
            <a:ext cx="10087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0" i="0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Antoine A, et al. Target trial emulation to assess real-world efficacy in the Epidemiological Strategy and Medical Economics metastatic breast cancer cohort. J Natl Cancer Inst. 2023 Aug 8;115(8):971-980..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489779-959D-E0E9-35F7-9460F3851ABA}"/>
              </a:ext>
            </a:extLst>
          </p:cNvPr>
          <p:cNvSpPr txBox="1"/>
          <p:nvPr/>
        </p:nvSpPr>
        <p:spPr>
          <a:xfrm>
            <a:off x="9466729" y="1479176"/>
            <a:ext cx="2514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0" i="0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</a:rPr>
              <a:t>Combination of PBVZ prolonged progression-free survival (PFS) as compared with paclitaxel alone (median PFS = 11.8 vs 5.9 months; hazard ratio [HR] = 0.60; </a:t>
            </a:r>
            <a:r>
              <a:rPr lang="en-AU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</a:t>
            </a:r>
            <a:r>
              <a:rPr lang="en-AU" b="0" i="0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</a:rPr>
              <a:t>&lt;.001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05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62F59-F4CA-2C75-8746-0DDAD4FC3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Confounder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93169-8F39-2E70-ACF6-9551A1724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Want a balanced covariate distribution between treated and</a:t>
            </a:r>
          </a:p>
          <a:p>
            <a:pPr marL="0" indent="0">
              <a:buNone/>
            </a:pPr>
            <a:r>
              <a:rPr lang="en-US" dirty="0"/>
              <a:t> untreated groups.</a:t>
            </a:r>
          </a:p>
          <a:p>
            <a:r>
              <a:rPr lang="en-US" dirty="0"/>
              <a:t>Propensity scores: probability of receiving a treatment </a:t>
            </a:r>
          </a:p>
          <a:p>
            <a:pPr marL="0" indent="0">
              <a:buNone/>
            </a:pPr>
            <a:r>
              <a:rPr lang="en-US" dirty="0"/>
              <a:t>  conditional on confounders</a:t>
            </a:r>
          </a:p>
          <a:p>
            <a:r>
              <a:rPr lang="en-US" dirty="0"/>
              <a:t>“Given two people with the same probability of receiving treatment, </a:t>
            </a:r>
          </a:p>
          <a:p>
            <a:pPr marL="0" indent="0">
              <a:buNone/>
            </a:pPr>
            <a:r>
              <a:rPr lang="en-US" dirty="0"/>
              <a:t>but one person actually received treatment </a:t>
            </a:r>
          </a:p>
          <a:p>
            <a:pPr>
              <a:buFontTx/>
              <a:buChar char="-"/>
            </a:pPr>
            <a:r>
              <a:rPr lang="en-US" dirty="0"/>
              <a:t>what is the difference in their outcomes”</a:t>
            </a:r>
          </a:p>
          <a:p>
            <a:pPr>
              <a:buFontTx/>
              <a:buChar char="-"/>
            </a:pPr>
            <a:r>
              <a:rPr lang="en-US" dirty="0"/>
              <a:t>Matching</a:t>
            </a:r>
          </a:p>
          <a:p>
            <a:pPr>
              <a:buFontTx/>
              <a:buChar char="-"/>
            </a:pPr>
            <a:r>
              <a:rPr lang="en-US" dirty="0"/>
              <a:t>Weighting (IPTW)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69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7E9ED-840B-D57D-3E90-689042CA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Propensity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53293-474F-C625-26C1-5E8CC7913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create a “matched population” where the treated and untreated are </a:t>
            </a:r>
          </a:p>
          <a:p>
            <a:pPr marL="0" indent="0" algn="l" fontAlgn="base">
              <a:buNone/>
            </a:pPr>
            <a:r>
              <a:rPr lang="en-AU" dirty="0">
                <a:latin typeface="inherit"/>
              </a:rPr>
              <a:t>   </a:t>
            </a:r>
            <a:r>
              <a:rPr lang="en-AU" b="0" i="0" u="none" strike="noStrike" dirty="0">
                <a:effectLst/>
                <a:latin typeface="inherit"/>
              </a:rPr>
              <a:t>exchangeable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 err="1">
                <a:effectLst/>
                <a:latin typeface="inherit"/>
              </a:rPr>
              <a:t>eg</a:t>
            </a:r>
            <a:r>
              <a:rPr lang="en-AU" b="0" i="0" u="none" strike="noStrike" dirty="0">
                <a:effectLst/>
                <a:latin typeface="inherit"/>
              </a:rPr>
              <a:t> for every treated person, find an untreated person that was similar </a:t>
            </a:r>
          </a:p>
          <a:p>
            <a:pPr marL="0" indent="0" algn="l" fontAlgn="base">
              <a:buNone/>
            </a:pPr>
            <a:r>
              <a:rPr lang="en-AU" dirty="0">
                <a:latin typeface="inherit"/>
              </a:rPr>
              <a:t> </a:t>
            </a:r>
            <a:r>
              <a:rPr lang="en-AU" b="0" i="0" u="none" strike="noStrike" dirty="0">
                <a:effectLst/>
                <a:latin typeface="inherit"/>
              </a:rPr>
              <a:t>in every other way bit was not treated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Propensity scores allow is to determine similarity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Propensity score is prob of treatment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For each treated individual find a untreated individual with a similar </a:t>
            </a:r>
          </a:p>
          <a:p>
            <a:pPr marL="0" indent="0" algn="l" fontAlgn="base">
              <a:buNone/>
            </a:pPr>
            <a:r>
              <a:rPr lang="en-AU" dirty="0">
                <a:latin typeface="inherit"/>
              </a:rPr>
              <a:t>   </a:t>
            </a:r>
            <a:r>
              <a:rPr lang="en-AU" b="0" i="0" u="none" strike="noStrike" dirty="0">
                <a:effectLst/>
                <a:latin typeface="inherit"/>
              </a:rPr>
              <a:t>propensity score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0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3DF2F-4B47-415B-7241-B16A3CB28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well did we balance the confounders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5A22-E196-4B04-9E86-44EA8F504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1896035"/>
            <a:ext cx="5584769" cy="4113374"/>
          </a:xfrm>
        </p:spPr>
        <p:txBody>
          <a:bodyPr/>
          <a:lstStyle/>
          <a:p>
            <a:r>
              <a:rPr lang="en-US" dirty="0"/>
              <a:t>Overlap in propensity scores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674D3C-C634-279C-B8D0-B32B498E5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04" y="2332627"/>
            <a:ext cx="5647465" cy="3838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678697-83E1-7E92-7805-236B49724E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42" y="2332627"/>
            <a:ext cx="5830348" cy="383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62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2F7B-C444-B12F-6A9A-4187665B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What about </a:t>
            </a:r>
            <a:r>
              <a:rPr lang="en-US" dirty="0" err="1"/>
              <a:t>umeasured</a:t>
            </a:r>
            <a:r>
              <a:rPr lang="en-US" dirty="0"/>
              <a:t> confounders??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F78CC-5895-0E49-8E42-094E16684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Should perform a sensitivity analysis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How robust are the results/conclusions to possible un-measured confounders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The E-value - How big a relative risk (between exposure and confounder)</a:t>
            </a:r>
          </a:p>
          <a:p>
            <a:pPr marL="0" indent="0" algn="l" fontAlgn="base">
              <a:buNone/>
            </a:pPr>
            <a:r>
              <a:rPr lang="en-AU" dirty="0">
                <a:latin typeface="inherit"/>
              </a:rPr>
              <a:t>  </a:t>
            </a:r>
            <a:r>
              <a:rPr lang="en-AU" b="0" i="0" u="none" strike="noStrike" dirty="0">
                <a:effectLst/>
                <a:latin typeface="inherit"/>
              </a:rPr>
              <a:t> would need be to nullify an effect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If bigger than any of the measured ones then that means unlikely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  <a:latin typeface="inherit"/>
              </a:rPr>
              <a:t>If small then casts doubt on the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54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1F11-77C6-1E95-A80D-3C893733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4D5E7-0F3F-8D95-263F-637E5A16F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talk about causal effects from real world data</a:t>
            </a:r>
          </a:p>
          <a:p>
            <a:r>
              <a:rPr lang="en-US" dirty="0"/>
              <a:t>There are many great local resources</a:t>
            </a:r>
          </a:p>
          <a:p>
            <a:r>
              <a:rPr lang="en-US" dirty="0"/>
              <a:t>Should use the target trial framework</a:t>
            </a:r>
          </a:p>
          <a:p>
            <a:r>
              <a:rPr lang="en-US" dirty="0"/>
              <a:t>More advanced methods for controlling confounders</a:t>
            </a:r>
          </a:p>
          <a:p>
            <a:r>
              <a:rPr lang="en-US" dirty="0"/>
              <a:t>Need sensitivity analyses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54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6ACE828-0A4A-616E-9D49-8BFDC0C11C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2955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C123FB-2A18-4C12-B3C4-BD88AD451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none" anchor="ctr">
            <a:normAutofit/>
          </a:bodyPr>
          <a:lstStyle/>
          <a:p>
            <a:r>
              <a:rPr lang="en-AU" dirty="0"/>
              <a:t>Presentation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01F712-3B7A-4880-B8BF-35388FCDA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2645787"/>
            <a:ext cx="11403678" cy="3782722"/>
          </a:xfrm>
        </p:spPr>
        <p:txBody>
          <a:bodyPr wrap="square">
            <a:norm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</a:rPr>
              <a:t>The RCT  and Problems with RCT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AU" dirty="0"/>
              <a:t>Real World evidence </a:t>
            </a:r>
            <a:endParaRPr lang="en-AU" b="0" i="0" u="none" strike="noStrike" dirty="0">
              <a:effectLst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</a:rPr>
              <a:t>Causal modelling with observational data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</a:rPr>
              <a:t>The target trial framework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AU" b="0" i="0" u="none" strike="noStrike" dirty="0">
                <a:effectLst/>
              </a:rPr>
              <a:t>Touch on some statistical concepts (propensity matching)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70355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D4DFA7-8576-4DFD-A4FB-BFA239BE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vert="horz" wrap="none" lIns="0" tIns="0" rIns="0" bIns="0" rtlCol="0" anchor="ctr">
            <a:normAutofit/>
          </a:bodyPr>
          <a:lstStyle/>
          <a:p>
            <a:r>
              <a:rPr lang="en-AU" dirty="0"/>
              <a:t>The RCT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7AAB1F-2693-B26C-E071-AE99F22202CC}"/>
              </a:ext>
            </a:extLst>
          </p:cNvPr>
          <p:cNvSpPr txBox="1"/>
          <p:nvPr/>
        </p:nvSpPr>
        <p:spPr>
          <a:xfrm>
            <a:off x="511231" y="2645787"/>
            <a:ext cx="5606589" cy="378272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fontAlgn="base">
              <a:spcBef>
                <a:spcPts val="1000"/>
              </a:spcBef>
              <a:buClr>
                <a:schemeClr val="tx2"/>
              </a:buClr>
            </a:pPr>
            <a:r>
              <a:rPr lang="en-US" sz="2800" kern="1200" dirty="0"/>
              <a:t>Problems:</a:t>
            </a:r>
            <a:endParaRPr lang="en-US" sz="2800" b="0" i="0" u="none" strike="noStrike" kern="1200" dirty="0">
              <a:effectLst/>
            </a:endParaRPr>
          </a:p>
          <a:p>
            <a:pPr marL="228600" indent="-228600" fontAlgn="base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800" kern="1200" dirty="0"/>
          </a:p>
          <a:p>
            <a:pPr marL="228600" indent="-228600" fontAlgn="base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b="0" i="0" u="none" strike="noStrike" kern="1200" dirty="0">
                <a:effectLst/>
              </a:rPr>
              <a:t>Expensive</a:t>
            </a:r>
          </a:p>
          <a:p>
            <a:pPr marL="228600" indent="-228600" fontAlgn="base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b="0" i="0" u="none" strike="noStrike" kern="1200" dirty="0">
                <a:effectLst/>
              </a:rPr>
              <a:t>Long duration</a:t>
            </a:r>
          </a:p>
          <a:p>
            <a:pPr marL="228600" indent="-228600" fontAlgn="base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b="0" i="0" u="none" strike="noStrike" kern="1200" dirty="0">
                <a:effectLst/>
              </a:rPr>
              <a:t>Not always possible</a:t>
            </a:r>
          </a:p>
          <a:p>
            <a:pPr marL="228600" indent="-228600" fontAlgn="base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b="0" i="0" u="none" strike="noStrike" kern="1200" dirty="0">
                <a:effectLst/>
              </a:rPr>
              <a:t>External validity</a:t>
            </a:r>
          </a:p>
          <a:p>
            <a:pPr marL="228600" indent="-228600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800" kern="1200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9E5EC49-1F62-A23C-D3F2-F04761B711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259" y="1332819"/>
            <a:ext cx="4546492" cy="5095690"/>
          </a:xfrm>
          <a:noFill/>
        </p:spPr>
      </p:pic>
    </p:spTree>
    <p:extLst>
      <p:ext uri="{BB962C8B-B14F-4D97-AF65-F5344CB8AC3E}">
        <p14:creationId xmlns:p14="http://schemas.microsoft.com/office/powerpoint/2010/main" val="156234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D4DFA7-8576-4DFD-A4FB-BFA239BE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vert="horz" wrap="none" lIns="0" tIns="0" rIns="0" bIns="0" rtlCol="0" anchor="ctr">
            <a:normAutofit/>
          </a:bodyPr>
          <a:lstStyle/>
          <a:p>
            <a:r>
              <a:rPr lang="en-AU" dirty="0"/>
              <a:t>What is Real-World Evidence?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7AAB1F-2693-B26C-E071-AE99F22202CC}"/>
              </a:ext>
            </a:extLst>
          </p:cNvPr>
          <p:cNvSpPr txBox="1"/>
          <p:nvPr/>
        </p:nvSpPr>
        <p:spPr>
          <a:xfrm>
            <a:off x="511231" y="2645786"/>
            <a:ext cx="11403677" cy="375501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228600" indent="-228600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kern="1200" dirty="0"/>
              <a:t>FDA definition “healthcare information derived from multiple sources outside of typical clinical research settings, including </a:t>
            </a:r>
            <a:r>
              <a:rPr lang="en-US" sz="2800" kern="1200" dirty="0">
                <a:solidFill>
                  <a:schemeClr val="accent2"/>
                </a:solidFill>
              </a:rPr>
              <a:t>electronic medical records (EMRs)</a:t>
            </a:r>
            <a:r>
              <a:rPr lang="en-US" sz="2800" kern="1200" dirty="0"/>
              <a:t>, </a:t>
            </a:r>
            <a:r>
              <a:rPr lang="en-US" sz="2800" kern="1200" dirty="0">
                <a:solidFill>
                  <a:schemeClr val="accent2"/>
                </a:solidFill>
              </a:rPr>
              <a:t>claims and billing data</a:t>
            </a:r>
            <a:r>
              <a:rPr lang="en-US" sz="2800" kern="1200" dirty="0"/>
              <a:t>, </a:t>
            </a:r>
            <a:r>
              <a:rPr lang="en-US" sz="2800" kern="1200" dirty="0">
                <a:solidFill>
                  <a:schemeClr val="accent2"/>
                </a:solidFill>
              </a:rPr>
              <a:t>product and disease registries</a:t>
            </a:r>
            <a:r>
              <a:rPr lang="en-US" sz="2800" kern="1200" dirty="0"/>
              <a:t>, and data gathered by </a:t>
            </a:r>
            <a:r>
              <a:rPr lang="en-US" sz="2800" kern="1200" dirty="0">
                <a:solidFill>
                  <a:schemeClr val="accent2"/>
                </a:solidFill>
              </a:rPr>
              <a:t>personal devices and health applications</a:t>
            </a:r>
            <a:r>
              <a:rPr lang="en-US" sz="2800" kern="1200" dirty="0"/>
              <a:t>”</a:t>
            </a:r>
          </a:p>
          <a:p>
            <a:pPr marL="228600" indent="-228600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800" kern="1200" dirty="0"/>
              <a:t>Offers a chance to identify and address gaps in clinical trial evidence</a:t>
            </a:r>
          </a:p>
          <a:p>
            <a:pPr marL="228600" indent="-228600"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800" kern="1200" dirty="0"/>
          </a:p>
        </p:txBody>
      </p:sp>
    </p:spTree>
    <p:extLst>
      <p:ext uri="{BB962C8B-B14F-4D97-AF65-F5344CB8AC3E}">
        <p14:creationId xmlns:p14="http://schemas.microsoft.com/office/powerpoint/2010/main" val="611971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B0A106-F71F-44BA-B5FE-1FE22706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Real World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27A3A5-D4F4-4443-8AE1-783F72918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 algn="ctr" fontAlgn="base">
              <a:buNone/>
            </a:pPr>
            <a:endParaRPr lang="en-AU" b="1" i="0" u="none" strike="noStrike" dirty="0">
              <a:effectLst/>
              <a:latin typeface="var(--r-heading-font)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i="0" u="none" strike="noStrike" dirty="0">
                <a:effectLst/>
                <a:latin typeface="inherit"/>
              </a:rPr>
              <a:t>EMR (structured and unstructured clinical data reports, imaging, pathology, detailed treatment information)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i="0" u="none" strike="noStrike" dirty="0">
                <a:effectLst/>
                <a:latin typeface="inherit"/>
              </a:rPr>
              <a:t>Administrative datasets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AU" i="0" u="none" strike="noStrike" dirty="0" err="1">
                <a:effectLst/>
                <a:latin typeface="inherit"/>
              </a:rPr>
              <a:t>Eg</a:t>
            </a:r>
            <a:r>
              <a:rPr lang="en-AU" i="0" u="none" strike="noStrike" dirty="0">
                <a:effectLst/>
                <a:latin typeface="inherit"/>
              </a:rPr>
              <a:t> Admitted Patient Data collection (Patient admission and discharge date, diagnostic codes, procedures), Emergency Department Data Collection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AU" i="0" u="none" strike="noStrike" dirty="0">
                <a:effectLst/>
                <a:latin typeface="inherit"/>
              </a:rPr>
              <a:t>not designed for research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i="0" u="none" strike="noStrike" dirty="0">
                <a:effectLst/>
                <a:latin typeface="inherit"/>
              </a:rPr>
              <a:t>important clinical details (</a:t>
            </a:r>
            <a:r>
              <a:rPr lang="en-US" i="0" u="none" strike="noStrike" dirty="0" err="1">
                <a:effectLst/>
                <a:latin typeface="inherit"/>
              </a:rPr>
              <a:t>eg</a:t>
            </a:r>
            <a:r>
              <a:rPr lang="en-US" i="0" u="none" strike="noStrike" dirty="0">
                <a:effectLst/>
                <a:latin typeface="inherit"/>
              </a:rPr>
              <a:t> performance status, comorbidity, data on treatment including rational as well as key pathological features) are </a:t>
            </a:r>
          </a:p>
          <a:p>
            <a:pPr marL="457200" lvl="1" indent="0" fontAlgn="base">
              <a:buNone/>
            </a:pPr>
            <a:r>
              <a:rPr lang="en-US" dirty="0">
                <a:latin typeface="inherit"/>
              </a:rPr>
              <a:t>     </a:t>
            </a:r>
            <a:r>
              <a:rPr lang="en-US" i="0" u="none" strike="noStrike" dirty="0">
                <a:effectLst/>
                <a:latin typeface="inherit"/>
              </a:rPr>
              <a:t> frequently poorly documented</a:t>
            </a:r>
          </a:p>
          <a:p>
            <a:pPr marL="0" indent="0" algn="l" fontAlgn="base">
              <a:buNone/>
            </a:pPr>
            <a:endParaRPr lang="en-AU" dirty="0">
              <a:latin typeface="inherit"/>
            </a:endParaRPr>
          </a:p>
          <a:p>
            <a:pPr fontAlgn="base"/>
            <a:r>
              <a:rPr lang="en-AU" dirty="0">
                <a:latin typeface="inherit"/>
              </a:rPr>
              <a:t> </a:t>
            </a:r>
            <a:r>
              <a:rPr lang="en-AU" i="0" u="none" strike="noStrike" dirty="0">
                <a:effectLst/>
                <a:latin typeface="inherit"/>
              </a:rPr>
              <a:t>Cancer registries</a:t>
            </a:r>
          </a:p>
          <a:p>
            <a:pPr lvl="1" fontAlgn="base"/>
            <a:r>
              <a:rPr lang="en-AU" i="0" u="none" strike="noStrike" dirty="0">
                <a:effectLst/>
                <a:latin typeface="inherit"/>
              </a:rPr>
              <a:t>Richer data sets</a:t>
            </a:r>
          </a:p>
          <a:p>
            <a:pPr lvl="1" fontAlgn="base"/>
            <a:r>
              <a:rPr lang="en-AU" dirty="0"/>
              <a:t>state-level registries </a:t>
            </a:r>
            <a:r>
              <a:rPr lang="en-US" dirty="0"/>
              <a:t>only offer a core minimum dataset, have</a:t>
            </a:r>
            <a:r>
              <a:rPr lang="en-AU" dirty="0"/>
              <a:t> </a:t>
            </a:r>
            <a:r>
              <a:rPr lang="en-US" dirty="0"/>
              <a:t>missing data, completeness of variables and timelines</a:t>
            </a:r>
            <a:endParaRPr lang="en-AU" dirty="0"/>
          </a:p>
          <a:p>
            <a:pPr lvl="1" fontAlgn="base"/>
            <a:r>
              <a:rPr lang="en-AU" dirty="0"/>
              <a:t>multi-</a:t>
            </a:r>
            <a:r>
              <a:rPr lang="en-AU" dirty="0" err="1"/>
              <a:t>disciplinary,</a:t>
            </a:r>
            <a:r>
              <a:rPr lang="en-AU" i="0" u="none" strike="noStrike" dirty="0" err="1">
                <a:effectLst/>
                <a:latin typeface="inherit"/>
              </a:rPr>
              <a:t>Multi</a:t>
            </a:r>
            <a:r>
              <a:rPr lang="en-AU" i="0" u="none" strike="noStrike" dirty="0">
                <a:effectLst/>
                <a:latin typeface="inherit"/>
              </a:rPr>
              <a:t>-site national/international registries: </a:t>
            </a:r>
            <a:r>
              <a:rPr lang="en-US" dirty="0"/>
              <a:t>more granular level data </a:t>
            </a:r>
            <a:endParaRPr lang="en-AU" i="0" u="none" strike="noStrike" dirty="0">
              <a:effectLst/>
              <a:latin typeface="inherit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endParaRPr lang="en-AU" dirty="0">
              <a:latin typeface="inherit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AU" i="0" u="none" strike="noStrike" dirty="0">
                <a:effectLst/>
                <a:latin typeface="inherit"/>
              </a:rPr>
              <a:t>Linked data sets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AU" i="0" u="none" strike="noStrike" dirty="0">
                <a:effectLst/>
                <a:highlight>
                  <a:srgbClr val="FFFFFF"/>
                </a:highlight>
                <a:latin typeface="Public Sans"/>
              </a:rPr>
              <a:t>The </a:t>
            </a:r>
            <a:r>
              <a:rPr lang="en-AU" b="1" i="0" u="none" strike="noStrike" dirty="0">
                <a:effectLst/>
                <a:latin typeface="Public Sans"/>
              </a:rPr>
              <a:t>Enduring </a:t>
            </a:r>
            <a:r>
              <a:rPr lang="en-AU" b="1" i="0" u="sng" strike="noStrike" dirty="0">
                <a:effectLst/>
                <a:latin typeface="Public Sans"/>
              </a:rPr>
              <a:t>Can</a:t>
            </a:r>
            <a:r>
              <a:rPr lang="en-AU" b="1" i="0" u="none" strike="noStrike" dirty="0">
                <a:effectLst/>
                <a:latin typeface="Public Sans"/>
              </a:rPr>
              <a:t>cer </a:t>
            </a:r>
            <a:r>
              <a:rPr lang="en-AU" b="1" i="0" u="sng" strike="noStrike" dirty="0">
                <a:effectLst/>
                <a:latin typeface="Public Sans"/>
              </a:rPr>
              <a:t>D</a:t>
            </a:r>
            <a:r>
              <a:rPr lang="en-AU" b="1" i="0" u="none" strike="noStrike" dirty="0">
                <a:effectLst/>
                <a:latin typeface="Public Sans"/>
              </a:rPr>
              <a:t>ata </a:t>
            </a:r>
            <a:r>
              <a:rPr lang="en-AU" b="1" i="0" u="sng" strike="noStrike" dirty="0">
                <a:effectLst/>
                <a:latin typeface="Public Sans"/>
              </a:rPr>
              <a:t>L</a:t>
            </a:r>
            <a:r>
              <a:rPr lang="en-AU" b="1" i="0" u="none" strike="noStrike" dirty="0">
                <a:effectLst/>
                <a:latin typeface="Public Sans"/>
              </a:rPr>
              <a:t>inkag</a:t>
            </a:r>
            <a:r>
              <a:rPr lang="en-AU" b="1" i="0" u="sng" strike="noStrike" dirty="0">
                <a:effectLst/>
                <a:latin typeface="Public Sans"/>
              </a:rPr>
              <a:t>e (</a:t>
            </a:r>
            <a:r>
              <a:rPr lang="en-AU" dirty="0" err="1">
                <a:latin typeface="inherit"/>
              </a:rPr>
              <a:t>CanDLe</a:t>
            </a:r>
            <a:r>
              <a:rPr lang="en-AU" dirty="0">
                <a:latin typeface="inherit"/>
              </a:rPr>
              <a:t>) </a:t>
            </a:r>
          </a:p>
          <a:p>
            <a:pPr lvl="2" fontAlgn="base">
              <a:buFont typeface="Arial" panose="020B0604020202020204" pitchFamily="34" charset="0"/>
              <a:buChar char="•"/>
            </a:pPr>
            <a:r>
              <a:rPr lang="en-AU" dirty="0">
                <a:latin typeface="inherit"/>
              </a:rPr>
              <a:t>Cohort 1 (~1.5 Million): People with a cancer diagnosis, NSW+ACT cancer registries </a:t>
            </a:r>
          </a:p>
          <a:p>
            <a:pPr lvl="2" fontAlgn="base">
              <a:buFont typeface="Arial" panose="020B0604020202020204" pitchFamily="34" charset="0"/>
              <a:buChar char="•"/>
            </a:pPr>
            <a:r>
              <a:rPr lang="en-AU" dirty="0">
                <a:latin typeface="inherit"/>
              </a:rPr>
              <a:t>Cohort 2 (~4 million): Women who have a screening record in Breast Screen NSW, NSW Pap test register, Cervical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AU" b="1" i="0" u="none" strike="noStrike" dirty="0">
                <a:effectLst/>
                <a:latin typeface="inherit"/>
              </a:rPr>
              <a:t>LUMOS</a:t>
            </a:r>
            <a:r>
              <a:rPr lang="en-AU" i="0" u="none" strike="noStrike" dirty="0">
                <a:effectLst/>
                <a:latin typeface="inherit"/>
              </a:rPr>
              <a:t>: Primary care data linked with hospitalisations and ED, cancer registries,</a:t>
            </a:r>
          </a:p>
          <a:p>
            <a:pPr marL="457200" lvl="1" indent="0" fontAlgn="base">
              <a:buNone/>
            </a:pPr>
            <a:r>
              <a:rPr lang="en-AU" dirty="0">
                <a:latin typeface="inherit"/>
              </a:rPr>
              <a:t>Integrated care, RBDM</a:t>
            </a:r>
            <a:endParaRPr lang="en-AU" i="0" u="none" strike="noStrike" dirty="0">
              <a:effectLst/>
              <a:latin typeface="inherit"/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1040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74DE4-D423-B4E3-8095-603F6462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Real-world data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A1305-D799-B9F7-1F3F-A7E8D9EB6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Comparative effectiveness</a:t>
            </a:r>
          </a:p>
          <a:p>
            <a:r>
              <a:rPr lang="en-US" dirty="0"/>
              <a:t>Assess variation in care</a:t>
            </a:r>
          </a:p>
          <a:p>
            <a:r>
              <a:rPr lang="en-US" dirty="0"/>
              <a:t>Biomarker/translational research (when registry linked with biospecimen data)</a:t>
            </a:r>
          </a:p>
          <a:p>
            <a:r>
              <a:rPr lang="en-US" dirty="0"/>
              <a:t>generate evidence on rare outcomes. long-term or unexpected toxicities</a:t>
            </a:r>
          </a:p>
          <a:p>
            <a:r>
              <a:rPr lang="en-US" dirty="0"/>
              <a:t>Extending inferences from RCT to real-world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91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B0A106-F71F-44BA-B5FE-1FE22706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31" y="1390362"/>
            <a:ext cx="11403677" cy="1119188"/>
          </a:xfrm>
        </p:spPr>
        <p:txBody>
          <a:bodyPr wrap="none" anchor="ctr">
            <a:normAutofit/>
          </a:bodyPr>
          <a:lstStyle/>
          <a:p>
            <a:r>
              <a:rPr lang="en-AU" dirty="0"/>
              <a:t>Limitations of Real World Data</a:t>
            </a:r>
          </a:p>
        </p:txBody>
      </p:sp>
      <p:graphicFrame>
        <p:nvGraphicFramePr>
          <p:cNvPr id="9" name="Content Placeholder 4">
            <a:extLst>
              <a:ext uri="{FF2B5EF4-FFF2-40B4-BE49-F238E27FC236}">
                <a16:creationId xmlns:a16="http://schemas.microsoft.com/office/drawing/2014/main" id="{E5106455-B04A-FE74-A320-E13C172916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8883"/>
              </p:ext>
            </p:extLst>
          </p:nvPr>
        </p:nvGraphicFramePr>
        <p:xfrm>
          <a:off x="511231" y="2645787"/>
          <a:ext cx="11403678" cy="3782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87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B0A106-F71F-44BA-B5FE-1FE22706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fontAlgn="base"/>
            <a:r>
              <a:rPr lang="en-AU" b="1" i="0" u="none" strike="noStrike">
                <a:effectLst/>
                <a:latin typeface="var(--r-heading-font)"/>
              </a:rPr>
              <a:t>Observational data and the “C-word”</a:t>
            </a:r>
            <a:endParaRPr lang="en-AU" b="1" i="0" u="none" strike="noStrike" dirty="0">
              <a:effectLst/>
              <a:latin typeface="var(--r-heading-font)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27A3A5-D4F4-4443-8AE1-783F7291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1742209"/>
            <a:ext cx="11247382" cy="1958254"/>
          </a:xfrm>
          <a:ln>
            <a:solidFill>
              <a:schemeClr val="accent1"/>
            </a:solidFill>
          </a:ln>
        </p:spPr>
        <p:txBody>
          <a:bodyPr>
            <a:normAutofit fontScale="77500" lnSpcReduction="20000"/>
          </a:bodyPr>
          <a:lstStyle/>
          <a:p>
            <a:pPr marL="0" indent="0" algn="ctr" fontAlgn="base">
              <a:buNone/>
            </a:pPr>
            <a:endParaRPr lang="en-AU" b="1" i="0" u="none" strike="noStrike" dirty="0">
              <a:effectLst/>
              <a:latin typeface="var(--r-heading-font)"/>
            </a:endParaRPr>
          </a:p>
          <a:p>
            <a:pPr marL="0" indent="0" algn="ctr">
              <a:buNone/>
            </a:pPr>
            <a:r>
              <a:rPr lang="en-AU" dirty="0"/>
              <a:t>“Dear author: Your observational study cannot prove causation.</a:t>
            </a:r>
          </a:p>
          <a:p>
            <a:pPr marL="0" indent="0" algn="ctr">
              <a:buNone/>
            </a:pPr>
            <a:r>
              <a:rPr lang="en-AU" dirty="0"/>
              <a:t> Please replace all references to causal effects by references</a:t>
            </a:r>
          </a:p>
          <a:p>
            <a:pPr marL="0" indent="0" algn="ctr">
              <a:buNone/>
            </a:pPr>
            <a:r>
              <a:rPr lang="en-AU" dirty="0"/>
              <a:t> to associations.”</a:t>
            </a:r>
          </a:p>
          <a:p>
            <a:pPr marL="0" indent="0">
              <a:buNone/>
            </a:pPr>
            <a:br>
              <a:rPr lang="en-AU" dirty="0"/>
            </a:br>
            <a:endParaRPr lang="en-AU" dirty="0"/>
          </a:p>
        </p:txBody>
      </p:sp>
      <p:pic>
        <p:nvPicPr>
          <p:cNvPr id="3" name="Picture 2" descr="A screenshot of a message&#10;&#10;Description automatically generated">
            <a:extLst>
              <a:ext uri="{FF2B5EF4-FFF2-40B4-BE49-F238E27FC236}">
                <a16:creationId xmlns:a16="http://schemas.microsoft.com/office/drawing/2014/main" id="{DBC862ED-039B-B619-8E86-DFFDCD3A7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869" y="4280143"/>
            <a:ext cx="7772400" cy="178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6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B0A106-F71F-44BA-B5FE-1FE22706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 fontAlgn="base"/>
            <a:r>
              <a:rPr lang="en-AU" dirty="0"/>
              <a:t>The Target Trial framework</a:t>
            </a:r>
            <a:br>
              <a:rPr lang="en-AU" b="1" i="0" u="none" strike="noStrike" dirty="0">
                <a:effectLst/>
                <a:latin typeface="var(--r-heading-font)"/>
              </a:rPr>
            </a:br>
            <a:endParaRPr lang="en-AU" b="1" i="0" u="none" strike="noStrike" dirty="0">
              <a:effectLst/>
              <a:latin typeface="var(--r-heading-font)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27A3A5-D4F4-4443-8AE1-783F7291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31" y="1742208"/>
            <a:ext cx="11403676" cy="4444279"/>
          </a:xfrm>
        </p:spPr>
        <p:txBody>
          <a:bodyPr>
            <a:normAutofit fontScale="92500" lnSpcReduction="10000"/>
          </a:bodyPr>
          <a:lstStyle/>
          <a:p>
            <a:pPr marL="0" indent="0" algn="ctr" fontAlgn="base">
              <a:buNone/>
            </a:pPr>
            <a:endParaRPr lang="en-AU" b="1" i="0" u="none" strike="noStrike" dirty="0">
              <a:effectLst/>
              <a:latin typeface="var(--r-heading-font)"/>
            </a:endParaRPr>
          </a:p>
          <a:p>
            <a:r>
              <a:rPr lang="en-AU" dirty="0"/>
              <a:t>Plan analysis as though your data are from a </a:t>
            </a:r>
            <a:r>
              <a:rPr lang="en-AU" b="1" dirty="0"/>
              <a:t>hypothetical trial, defining:</a:t>
            </a:r>
          </a:p>
          <a:p>
            <a:pPr lvl="1"/>
            <a:r>
              <a:rPr lang="en-AU" dirty="0"/>
              <a:t>Eligibility criteria</a:t>
            </a:r>
          </a:p>
          <a:p>
            <a:pPr lvl="1"/>
            <a:r>
              <a:rPr lang="en-AU" dirty="0"/>
              <a:t>Time zero</a:t>
            </a:r>
          </a:p>
          <a:p>
            <a:pPr lvl="1"/>
            <a:r>
              <a:rPr lang="en-AU" dirty="0"/>
              <a:t>Treatment strategy clear definition	</a:t>
            </a:r>
          </a:p>
          <a:p>
            <a:pPr lvl="1"/>
            <a:r>
              <a:rPr lang="en-AU" dirty="0"/>
              <a:t>Assignment procedure	</a:t>
            </a:r>
          </a:p>
          <a:p>
            <a:pPr lvl="1"/>
            <a:r>
              <a:rPr lang="en-AU" dirty="0"/>
              <a:t>Follow-up period</a:t>
            </a:r>
          </a:p>
          <a:p>
            <a:pPr lvl="1"/>
            <a:r>
              <a:rPr lang="en-AU" dirty="0"/>
              <a:t>Outcome</a:t>
            </a:r>
          </a:p>
          <a:p>
            <a:pPr lvl="1"/>
            <a:r>
              <a:rPr lang="en-AU" dirty="0"/>
              <a:t>Causal contrast (</a:t>
            </a:r>
            <a:r>
              <a:rPr lang="en-AU" dirty="0" err="1"/>
              <a:t>eg</a:t>
            </a:r>
            <a:r>
              <a:rPr lang="en-AU" dirty="0"/>
              <a:t> ITT effect)</a:t>
            </a:r>
          </a:p>
          <a:p>
            <a:pPr lvl="1"/>
            <a:r>
              <a:rPr lang="en-AU" dirty="0"/>
              <a:t>Analysis plan</a:t>
            </a:r>
          </a:p>
          <a:p>
            <a:pPr marL="0" indent="0">
              <a:buNone/>
            </a:pPr>
            <a:br>
              <a:rPr lang="en-AU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84484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Hunter Medical Research Institute">
      <a:dk1>
        <a:sysClr val="windowText" lastClr="000000"/>
      </a:dk1>
      <a:lt1>
        <a:sysClr val="window" lastClr="FFFFFF"/>
      </a:lt1>
      <a:dk2>
        <a:srgbClr val="4D4D4D"/>
      </a:dk2>
      <a:lt2>
        <a:srgbClr val="E7E6E6"/>
      </a:lt2>
      <a:accent1>
        <a:srgbClr val="522E91"/>
      </a:accent1>
      <a:accent2>
        <a:srgbClr val="F26649"/>
      </a:accent2>
      <a:accent3>
        <a:srgbClr val="73CDE1"/>
      </a:accent3>
      <a:accent4>
        <a:srgbClr val="60C2AC"/>
      </a:accent4>
      <a:accent5>
        <a:srgbClr val="FFDF5D"/>
      </a:accent5>
      <a:accent6>
        <a:srgbClr val="522E91"/>
      </a:accent6>
      <a:hlink>
        <a:srgbClr val="F26649"/>
      </a:hlink>
      <a:folHlink>
        <a:srgbClr val="73CDE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MRI_Presentation_v01_Jun24" id="{BCC4E831-0241-4453-9544-03256C02A641}" vid="{2ADD19E9-F515-4CDC-AB1F-F41084A66E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2B3082B6611D41BFCCF6F7080039F0" ma:contentTypeVersion="5" ma:contentTypeDescription="Create a new document." ma:contentTypeScope="" ma:versionID="fba059492601f7ce4283868946482bb3">
  <xsd:schema xmlns:xsd="http://www.w3.org/2001/XMLSchema" xmlns:xs="http://www.w3.org/2001/XMLSchema" xmlns:p="http://schemas.microsoft.com/office/2006/metadata/properties" xmlns:ns2="26abe9c2-8576-490f-b307-848e46f20390" xmlns:ns3="10dfecef-e767-4d45-95f4-c1a0dd2318db" targetNamespace="http://schemas.microsoft.com/office/2006/metadata/properties" ma:root="true" ma:fieldsID="1d1b0e91aada6494ea744295aec23d44" ns2:_="" ns3:_="">
    <xsd:import namespace="26abe9c2-8576-490f-b307-848e46f20390"/>
    <xsd:import namespace="10dfecef-e767-4d45-95f4-c1a0dd2318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abe9c2-8576-490f-b307-848e46f203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dfecef-e767-4d45-95f4-c1a0dd2318d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D6A8D2-EBB5-42A2-88C3-98FBFABEF1D8}">
  <ds:schemaRefs>
    <ds:schemaRef ds:uri="http://schemas.openxmlformats.org/package/2006/metadata/core-properties"/>
    <ds:schemaRef ds:uri="94fee91c-6550-4a4b-880e-21191b021f99"/>
    <ds:schemaRef ds:uri="http://schemas.microsoft.com/office/2006/documentManagement/types"/>
    <ds:schemaRef ds:uri="http://schemas.microsoft.com/office/infopath/2007/PartnerControls"/>
    <ds:schemaRef ds:uri="ad89aaa5-dcbd-4233-8079-df9fd71ef113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24D8D0F-3C3E-481A-8E6B-036AD75EEC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69E96-3E7B-41E0-A549-22781AB0B25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abe9c2-8576-490f-b307-848e46f20390"/>
    <ds:schemaRef ds:uri="10dfecef-e767-4d45-95f4-c1a0dd2318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</TotalTime>
  <Words>964</Words>
  <Application>Microsoft Office PowerPoint</Application>
  <PresentationFormat>Widescreen</PresentationFormat>
  <Paragraphs>123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Amasis MT Pro Medium</vt:lpstr>
      <vt:lpstr>Aptos</vt:lpstr>
      <vt:lpstr>Arial</vt:lpstr>
      <vt:lpstr>Calibri</vt:lpstr>
      <vt:lpstr>Cambria</vt:lpstr>
      <vt:lpstr>inherit</vt:lpstr>
      <vt:lpstr>Public Sans</vt:lpstr>
      <vt:lpstr>Roboto</vt:lpstr>
      <vt:lpstr>var(--r-heading-font)</vt:lpstr>
      <vt:lpstr>Office Theme</vt:lpstr>
      <vt:lpstr>Interpreting evidence from real world data</vt:lpstr>
      <vt:lpstr>Presentation overview</vt:lpstr>
      <vt:lpstr>The RCT</vt:lpstr>
      <vt:lpstr>What is Real-World Evidence?</vt:lpstr>
      <vt:lpstr>Real World Data</vt:lpstr>
      <vt:lpstr>What can we do with Real-world data</vt:lpstr>
      <vt:lpstr>Limitations of Real World Data</vt:lpstr>
      <vt:lpstr>Observational data and the “C-word”</vt:lpstr>
      <vt:lpstr>The Target Trial framework </vt:lpstr>
      <vt:lpstr>Example</vt:lpstr>
      <vt:lpstr>Minimising the effect of confounders</vt:lpstr>
      <vt:lpstr>PowerPoint Presentation</vt:lpstr>
      <vt:lpstr>Confounder control</vt:lpstr>
      <vt:lpstr>Propensity matching</vt:lpstr>
      <vt:lpstr>How well did we balance the confounders</vt:lpstr>
      <vt:lpstr> What about umeasured confounders??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Oldmeadow</dc:creator>
  <cp:lastModifiedBy>Christopher Oldmeadow</cp:lastModifiedBy>
  <cp:revision>14</cp:revision>
  <cp:lastPrinted>2021-03-11T03:41:16Z</cp:lastPrinted>
  <dcterms:created xsi:type="dcterms:W3CDTF">2024-07-19T05:09:02Z</dcterms:created>
  <dcterms:modified xsi:type="dcterms:W3CDTF">2024-07-23T04:52:48Z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0x010100D52B3082B6611D41BFCCF6F7080039F0</vt:lpwstr>
  </property>
</Properties>
</file>

<file path=docProps/thumbnail.jpeg>
</file>